
<file path=[Content_Types].xml><?xml version="1.0" encoding="utf-8"?>
<Types xmlns="http://schemas.openxmlformats.org/package/2006/content-types">
  <Default Extension="jpeg" ContentType="image/jpeg"/>
  <Default Extension="JPG" ContentType="image/.jpg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98" r:id="rId3"/>
    <p:sldId id="333" r:id="rId4"/>
    <p:sldId id="299" r:id="rId5"/>
    <p:sldId id="256" r:id="rId6"/>
    <p:sldId id="318" r:id="rId7"/>
    <p:sldId id="334" r:id="rId8"/>
    <p:sldId id="316" r:id="rId9"/>
    <p:sldId id="317" r:id="rId10"/>
    <p:sldId id="258" r:id="rId11"/>
    <p:sldId id="275" r:id="rId12"/>
    <p:sldId id="276" r:id="rId14"/>
    <p:sldId id="349" r:id="rId15"/>
    <p:sldId id="350" r:id="rId16"/>
    <p:sldId id="357" r:id="rId17"/>
    <p:sldId id="324" r:id="rId18"/>
    <p:sldId id="353" r:id="rId19"/>
    <p:sldId id="331" r:id="rId20"/>
    <p:sldId id="330" r:id="rId21"/>
  </p:sldIdLst>
  <p:sldSz cx="9144000" cy="5143500" type="screen16x9"/>
  <p:notesSz cx="6858000" cy="9144000"/>
  <p:defaultTextStyle>
    <a:defPPr>
      <a:defRPr lang="en-US"/>
    </a:defPPr>
    <a:lvl1pPr marL="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7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9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53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73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93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49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69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7" userDrawn="1">
          <p15:clr>
            <a:srgbClr val="A4A3A4"/>
          </p15:clr>
        </p15:guide>
        <p15:guide id="2" pos="28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426"/>
    <a:srgbClr val="FFC611"/>
    <a:srgbClr val="FFD347"/>
    <a:srgbClr val="FFD243"/>
    <a:srgbClr val="EBF6F9"/>
    <a:srgbClr val="BEE395"/>
    <a:srgbClr val="A9DA74"/>
    <a:srgbClr val="00863D"/>
    <a:srgbClr val="009E47"/>
    <a:srgbClr val="9CD4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1176" autoAdjust="0"/>
    <p:restoredTop sz="97158" autoAdjust="0"/>
  </p:normalViewPr>
  <p:slideViewPr>
    <p:cSldViewPr showGuides="1">
      <p:cViewPr>
        <p:scale>
          <a:sx n="80" d="100"/>
          <a:sy n="80" d="100"/>
        </p:scale>
        <p:origin x="-852" y="-342"/>
      </p:cViewPr>
      <p:guideLst>
        <p:guide orient="horz" pos="1617"/>
        <p:guide pos="28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7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1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93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13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33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Đọc</a:t>
            </a:r>
            <a:r>
              <a:rPr lang="en-US" baseline="0" smtClean="0"/>
              <a:t> nối tiếp câu, khổ thơ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HS phát</a:t>
            </a:r>
            <a:r>
              <a:rPr lang="en-US" baseline="0" smtClean="0"/>
              <a:t> hiện từ cùng vần xong, GV hỏi hai chữ đó cùng vần gì?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Đọc</a:t>
            </a:r>
            <a:r>
              <a:rPr lang="en-US" baseline="0" smtClean="0"/>
              <a:t> nối tiếp câu, khổ thơ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7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9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5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7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9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4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6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3765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7530" indent="0">
              <a:buNone/>
              <a:defRPr sz="1600" b="1"/>
            </a:lvl5pPr>
            <a:lvl6pPr marL="2284730" indent="0">
              <a:buNone/>
              <a:defRPr sz="1600" b="1"/>
            </a:lvl6pPr>
            <a:lvl7pPr marL="2741930" indent="0">
              <a:buNone/>
              <a:defRPr sz="1600" b="1"/>
            </a:lvl7pPr>
            <a:lvl8pPr marL="3198495" indent="0">
              <a:buNone/>
              <a:defRPr sz="1600" b="1"/>
            </a:lvl8pPr>
            <a:lvl9pPr marL="365569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3765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7530" indent="0">
              <a:buNone/>
              <a:defRPr sz="1600" b="1"/>
            </a:lvl5pPr>
            <a:lvl6pPr marL="2284730" indent="0">
              <a:buNone/>
              <a:defRPr sz="1600" b="1"/>
            </a:lvl6pPr>
            <a:lvl7pPr marL="2741930" indent="0">
              <a:buNone/>
              <a:defRPr sz="1600" b="1"/>
            </a:lvl7pPr>
            <a:lvl8pPr marL="3198495" indent="0">
              <a:buNone/>
              <a:defRPr sz="1600" b="1"/>
            </a:lvl8pPr>
            <a:lvl9pPr marL="365569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3765" indent="0">
              <a:buNone/>
              <a:defRPr sz="1000"/>
            </a:lvl3pPr>
            <a:lvl4pPr marL="1370965" indent="0">
              <a:buNone/>
              <a:defRPr sz="900"/>
            </a:lvl4pPr>
            <a:lvl5pPr marL="1827530" indent="0">
              <a:buNone/>
              <a:defRPr sz="900"/>
            </a:lvl5pPr>
            <a:lvl6pPr marL="2284730" indent="0">
              <a:buNone/>
              <a:defRPr sz="900"/>
            </a:lvl6pPr>
            <a:lvl7pPr marL="2741930" indent="0">
              <a:buNone/>
              <a:defRPr sz="900"/>
            </a:lvl7pPr>
            <a:lvl8pPr marL="3198495" indent="0">
              <a:buNone/>
              <a:defRPr sz="900"/>
            </a:lvl8pPr>
            <a:lvl9pPr marL="365569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3765" indent="0">
              <a:buNone/>
              <a:defRPr sz="2400"/>
            </a:lvl3pPr>
            <a:lvl4pPr marL="1370965" indent="0">
              <a:buNone/>
              <a:defRPr sz="2000"/>
            </a:lvl4pPr>
            <a:lvl5pPr marL="1827530" indent="0">
              <a:buNone/>
              <a:defRPr sz="2000"/>
            </a:lvl5pPr>
            <a:lvl6pPr marL="2284730" indent="0">
              <a:buNone/>
              <a:defRPr sz="2000"/>
            </a:lvl6pPr>
            <a:lvl7pPr marL="2741930" indent="0">
              <a:buNone/>
              <a:defRPr sz="2000"/>
            </a:lvl7pPr>
            <a:lvl8pPr marL="3198495" indent="0">
              <a:buNone/>
              <a:defRPr sz="2000"/>
            </a:lvl8pPr>
            <a:lvl9pPr marL="365569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3765" indent="0">
              <a:buNone/>
              <a:defRPr sz="1000"/>
            </a:lvl3pPr>
            <a:lvl4pPr marL="1370965" indent="0">
              <a:buNone/>
              <a:defRPr sz="900"/>
            </a:lvl4pPr>
            <a:lvl5pPr marL="1827530" indent="0">
              <a:buNone/>
              <a:defRPr sz="900"/>
            </a:lvl5pPr>
            <a:lvl6pPr marL="2284730" indent="0">
              <a:buNone/>
              <a:defRPr sz="900"/>
            </a:lvl6pPr>
            <a:lvl7pPr marL="2741930" indent="0">
              <a:buNone/>
              <a:defRPr sz="900"/>
            </a:lvl7pPr>
            <a:lvl8pPr marL="3198495" indent="0">
              <a:buNone/>
              <a:defRPr sz="900"/>
            </a:lvl8pPr>
            <a:lvl9pPr marL="365569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91" tIns="45696" rIns="91391" bIns="4569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91" tIns="45696" rIns="91391" bIns="4569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376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315" indent="-28575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13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3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89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9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9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49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9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microsoft.com/office/2007/relationships/media" Target="file:///D:\vat\nhac\Tap%20Dem%20-%20Xuan%20Mai.mp3" TargetMode="External"/><Relationship Id="rId3" Type="http://schemas.openxmlformats.org/officeDocument/2006/relationships/audio" Target="file:///D:\vat\nhac\Tap%20Dem%20-%20Xuan%20Mai.mp3" TargetMode="External"/><Relationship Id="rId2" Type="http://schemas.openxmlformats.org/officeDocument/2006/relationships/image" Target="../media/image3.GIF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5.png"/><Relationship Id="rId3" Type="http://schemas.openxmlformats.org/officeDocument/2006/relationships/tags" Target="../tags/tag1.xml"/><Relationship Id="rId2" Type="http://schemas.microsoft.com/office/2007/relationships/media" Target="file:///C:\Users\PC\Downloads\N&#7855;ng%20S&#7899;m,%20M&#7903;%20c&#7917;a%20ra%20cho%20n&#7855;ng%20s&#7899;m%20v&#224;o%20ph&#242;ng%20-%20B&#233;%20Ellie%20Kh&#225;nh%20Ng&#7885;c%20-%20Nh&#7841;c%20Thi&#7871;u%20Nhi%20Vui%20Nh&#7897;n,%204K.mp4" TargetMode="External"/><Relationship Id="rId1" Type="http://schemas.openxmlformats.org/officeDocument/2006/relationships/video" Target="NUL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2000250" y="2014538"/>
            <a:ext cx="5036344" cy="1753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latin typeface="Times New Roman" panose="02020603050405020304" pitchFamily="18" charset="0"/>
              </a:rPr>
              <a:t>Môn</a:t>
            </a:r>
            <a:r>
              <a:rPr lang="en-US" altLang="en-US" sz="2800" b="1" dirty="0">
                <a:latin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endParaRPr lang="en-US" altLang="en-US" sz="2800" b="1" dirty="0"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latin typeface="Times New Roman" panose="02020603050405020304" pitchFamily="18" charset="0"/>
              </a:rPr>
              <a:t>Tiết</a:t>
            </a:r>
            <a:r>
              <a:rPr lang="en-US" altLang="en-US" sz="2800" b="1" dirty="0">
                <a:latin typeface="Times New Roman" panose="02020603050405020304" pitchFamily="18" charset="0"/>
              </a:rPr>
              <a:t> PPCT: 361</a:t>
            </a:r>
            <a:endParaRPr lang="en-US" altLang="en-US" sz="2800" b="1" dirty="0"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latin typeface="Times New Roman" panose="02020603050405020304" pitchFamily="18" charset="0"/>
              </a:rPr>
              <a:t>Bài</a:t>
            </a:r>
            <a:r>
              <a:rPr lang="en-US" altLang="en-US" sz="2800" b="1" dirty="0">
                <a:latin typeface="Times New Roman" panose="02020603050405020304" pitchFamily="18" charset="0"/>
              </a:rPr>
              <a:t> :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Tia nắng đi đâu? (Tiết 1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6" name="WordArt 36"/>
          <p:cNvSpPr>
            <a:spLocks noChangeArrowheads="1" noChangeShapeType="1" noTextEdit="1"/>
          </p:cNvSpPr>
          <p:nvPr/>
        </p:nvSpPr>
        <p:spPr bwMode="auto">
          <a:xfrm>
            <a:off x="1253014" y="258604"/>
            <a:ext cx="6690836" cy="17659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kern="1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3333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QUÝ THẦY CÔ VỀ DỰ GIỜ THĂM LỚP</a:t>
            </a:r>
            <a:endParaRPr lang="en-US" b="1" kern="10">
              <a:ln w="9525" cap="sq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solidFill>
                <a:srgbClr val="3333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 eaLnBrk="0" fontAlgn="base" hangingPunct="0">
              <a:buFontTx/>
              <a:buNone/>
            </a:pPr>
            <a:r>
              <a:rPr lang="en-US" b="1" kern="1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3333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2023 - 2024</a:t>
            </a:r>
            <a:endParaRPr lang="en-US" b="1" kern="10">
              <a:ln w="9525" cap="sq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solidFill>
                <a:srgbClr val="3333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77" name="Group 41"/>
          <p:cNvGrpSpPr/>
          <p:nvPr/>
        </p:nvGrpSpPr>
        <p:grpSpPr bwMode="auto">
          <a:xfrm>
            <a:off x="-19050" y="-48260"/>
            <a:ext cx="9211310" cy="5153660"/>
            <a:chOff x="0" y="-10"/>
            <a:chExt cx="5760" cy="4330"/>
          </a:xfrm>
        </p:grpSpPr>
        <p:pic>
          <p:nvPicPr>
            <p:cNvPr id="3079" name="Picture 42" descr="Animate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0" name="Picture 43" descr="Animate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1" name="Picture 44" descr="Animate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5400000">
              <a:off x="3553" y="2128"/>
              <a:ext cx="4294" cy="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2" name="Picture 45" descr="Animate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Tap Dem - Xuan Mai.mp3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975" y="771525"/>
            <a:ext cx="1714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1"/>
          <p:cNvSpPr txBox="1"/>
          <p:nvPr/>
        </p:nvSpPr>
        <p:spPr>
          <a:xfrm>
            <a:off x="2057400" y="3943350"/>
            <a:ext cx="527304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sym typeface="+mn-ea"/>
              </a:rPr>
              <a:t>Người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sym typeface="+mn-ea"/>
              </a:rPr>
              <a:t>dạy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sym typeface="+mn-ea"/>
              </a:rPr>
              <a:t> : Lê Thị Hạnh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sym typeface="+mn-ea"/>
              </a:rPr>
              <a:t>Ngày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sym typeface="+mn-ea"/>
              </a:rPr>
              <a:t>dạy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sym typeface="+mn-ea"/>
              </a:rPr>
              <a:t>: 13/04/2024</a:t>
            </a:r>
            <a:endParaRPr lang="en-US" sz="2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21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84614" y="285750"/>
            <a:ext cx="5947064" cy="52070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Tia nắng đi đâu?</a:t>
            </a:r>
            <a:endParaRPr lang="en-US" sz="2800" b="1" smtClean="0">
              <a:solidFill>
                <a:srgbClr val="FF000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08100" y="892175"/>
            <a:ext cx="3581400" cy="181356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Buổi sáng thức dậy</a:t>
            </a:r>
            <a:endParaRPr lang="en-US" sz="2800" smtClean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Bé thấy buồn cười:</a:t>
            </a:r>
            <a:endParaRPr lang="en-US" sz="2800" smtClean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Có ai đang nhảy</a:t>
            </a:r>
            <a:endParaRPr lang="en-US" sz="2800" smtClean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Một bài vui vui.</a:t>
            </a:r>
            <a:endParaRPr lang="en-US" sz="2800" smtClean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29200" y="892175"/>
            <a:ext cx="3581400" cy="181356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Tối đến giờ ngủ</a:t>
            </a:r>
            <a:endParaRPr lang="en-US" sz="2800" smtClean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Sực nhớ bé tìm</a:t>
            </a:r>
            <a:endParaRPr lang="en-US" sz="2800" smtClean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Tìm tia nắng nhỏ:</a:t>
            </a:r>
            <a:endParaRPr lang="en-US" sz="2800" smtClean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Ngủ rồi. Lặng im…</a:t>
            </a:r>
            <a:endParaRPr lang="en-US" sz="2800" smtClean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08100" y="2787650"/>
            <a:ext cx="3581400" cy="181356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Đó là tia nắng</a:t>
            </a:r>
            <a:endParaRPr lang="en-US" sz="2800" smtClean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Nhảy trong lòng tay</a:t>
            </a:r>
            <a:endParaRPr lang="en-US" sz="2800" smtClean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Nhảy trên bàn học</a:t>
            </a:r>
            <a:endParaRPr lang="en-US" sz="2800" smtClean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Nhảy trên tán cây.</a:t>
            </a:r>
            <a:endParaRPr lang="en-US" sz="2800" smtClean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29200" y="2787917"/>
            <a:ext cx="4114800" cy="181356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Bé nằm ngẫm nghĩ:</a:t>
            </a:r>
            <a:endParaRPr lang="en-US" sz="2800" smtClean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- Nắng ngủ ở đâu?</a:t>
            </a:r>
            <a:endParaRPr lang="en-US" sz="2800" smtClean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- Nắng ngủ nhà nắng!</a:t>
            </a:r>
            <a:endParaRPr lang="en-US" sz="2800" smtClean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Mai gặp lại nhau.</a:t>
            </a:r>
            <a:endParaRPr lang="en-US" sz="2800" smtClean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34200" y="4489450"/>
            <a:ext cx="3106882" cy="52070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(Thuỵ Anh)</a:t>
            </a:r>
            <a:endParaRPr lang="en-US" sz="2800" smtClean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1964" y="892175"/>
            <a:ext cx="990023" cy="52070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(1)</a:t>
            </a:r>
            <a:endParaRPr lang="en-US" sz="2800" smtClean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1591" y="2780864"/>
            <a:ext cx="990023" cy="52070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(2)</a:t>
            </a:r>
            <a:endParaRPr lang="en-US" sz="2800" smtClean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92782" y="892175"/>
            <a:ext cx="990023" cy="52070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(3)</a:t>
            </a:r>
            <a:endParaRPr lang="en-US" sz="2800" smtClean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47177" y="2762250"/>
            <a:ext cx="990023" cy="52070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(4)</a:t>
            </a:r>
            <a:endParaRPr lang="en-US" sz="2800" smtClean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733800" y="2230017"/>
            <a:ext cx="98712" cy="435617"/>
            <a:chOff x="2590800" y="2272159"/>
            <a:chExt cx="98712" cy="435617"/>
          </a:xfrm>
        </p:grpSpPr>
        <p:cxnSp>
          <p:nvCxnSpPr>
            <p:cNvPr id="24" name="Straight Connector 23"/>
            <p:cNvCxnSpPr/>
            <p:nvPr/>
          </p:nvCxnSpPr>
          <p:spPr>
            <a:xfrm flipH="1">
              <a:off x="2590800" y="2272159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2651412" y="2282551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4000500" y="4115967"/>
            <a:ext cx="98712" cy="435617"/>
            <a:chOff x="2590800" y="2272159"/>
            <a:chExt cx="98712" cy="435617"/>
          </a:xfrm>
        </p:grpSpPr>
        <p:cxnSp>
          <p:nvCxnSpPr>
            <p:cNvPr id="27" name="Straight Connector 26"/>
            <p:cNvCxnSpPr/>
            <p:nvPr/>
          </p:nvCxnSpPr>
          <p:spPr>
            <a:xfrm flipH="1">
              <a:off x="2590800" y="2272159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2651412" y="2282551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7924800" y="2208846"/>
            <a:ext cx="98712" cy="435617"/>
            <a:chOff x="2590800" y="2272159"/>
            <a:chExt cx="98712" cy="435617"/>
          </a:xfrm>
        </p:grpSpPr>
        <p:cxnSp>
          <p:nvCxnSpPr>
            <p:cNvPr id="30" name="Straight Connector 29"/>
            <p:cNvCxnSpPr/>
            <p:nvPr/>
          </p:nvCxnSpPr>
          <p:spPr>
            <a:xfrm flipH="1">
              <a:off x="2590800" y="2272159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2651412" y="2282551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7620000" y="4147704"/>
            <a:ext cx="98712" cy="435617"/>
            <a:chOff x="2590800" y="2272159"/>
            <a:chExt cx="98712" cy="435617"/>
          </a:xfrm>
        </p:grpSpPr>
        <p:cxnSp>
          <p:nvCxnSpPr>
            <p:cNvPr id="33" name="Straight Connector 32"/>
            <p:cNvCxnSpPr/>
            <p:nvPr/>
          </p:nvCxnSpPr>
          <p:spPr>
            <a:xfrm flipH="1">
              <a:off x="2590800" y="2272159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2651412" y="2282551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" name="Straight Connector 1"/>
          <p:cNvCxnSpPr/>
          <p:nvPr/>
        </p:nvCxnSpPr>
        <p:spPr>
          <a:xfrm flipH="1">
            <a:off x="2819400" y="1009015"/>
            <a:ext cx="112395" cy="34353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flipH="1">
            <a:off x="2438400" y="1428750"/>
            <a:ext cx="112395" cy="34353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2514600" y="2266950"/>
            <a:ext cx="112395" cy="34353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2133600" y="1885950"/>
            <a:ext cx="112395" cy="34353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/>
          <p:nvPr/>
        </p:nvSpPr>
        <p:spPr>
          <a:xfrm>
            <a:off x="76054" y="1886093"/>
            <a:ext cx="29718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3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Sực nhớ: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/>
          <p:nvPr/>
        </p:nvSpPr>
        <p:spPr>
          <a:xfrm>
            <a:off x="1447605" y="1886236"/>
            <a:ext cx="6649916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3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đột ngột, bỗng nhiên nhớ ra điều gì.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3810000" y="666750"/>
            <a:ext cx="22726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Tiếng </a:t>
            </a:r>
            <a:r>
              <a:rPr lang="vi-V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vi-V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7" name="Text Box 25"/>
          <p:cNvSpPr txBox="1">
            <a:spLocks noChangeArrowheads="1"/>
          </p:cNvSpPr>
          <p:nvPr/>
        </p:nvSpPr>
        <p:spPr bwMode="auto">
          <a:xfrm>
            <a:off x="838200" y="133350"/>
            <a:ext cx="7620000" cy="345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13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04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2024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3429000" y="1047750"/>
            <a:ext cx="41478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 nắng đi đâu</a:t>
            </a:r>
            <a:r>
              <a:rPr lang="en-US" alt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vi-V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1"/>
          <p:cNvSpPr txBox="1"/>
          <p:nvPr/>
        </p:nvSpPr>
        <p:spPr>
          <a:xfrm>
            <a:off x="76054" y="2495693"/>
            <a:ext cx="29718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3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Ngẫm nghĩ:</a:t>
            </a:r>
            <a:endParaRPr lang="en-US" sz="280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/>
          <p:nvPr/>
        </p:nvSpPr>
        <p:spPr>
          <a:xfrm>
            <a:off x="1828800" y="2495550"/>
            <a:ext cx="308864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3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 kĩ và lâu.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87" name="Text Box 25"/>
          <p:cNvSpPr txBox="1">
            <a:spLocks noChangeArrowheads="1"/>
          </p:cNvSpPr>
          <p:nvPr/>
        </p:nvSpPr>
        <p:spPr bwMode="auto">
          <a:xfrm>
            <a:off x="838200" y="133350"/>
            <a:ext cx="7620000" cy="588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13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04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2024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3810000" y="666750"/>
            <a:ext cx="22726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Tiếng </a:t>
            </a:r>
            <a:r>
              <a:rPr lang="vi-V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vi-V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3352800" y="1047750"/>
            <a:ext cx="41478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 nắng đi đâu</a:t>
            </a:r>
            <a:r>
              <a:rPr lang="en-US" alt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vi-V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 descr="images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52400" y="1647190"/>
            <a:ext cx="5400040" cy="3314700"/>
          </a:xfrm>
          <a:prstGeom prst="rect">
            <a:avLst/>
          </a:prstGeom>
        </p:spPr>
      </p:pic>
      <p:sp>
        <p:nvSpPr>
          <p:cNvPr id="8" name="Cloud Callout 7"/>
          <p:cNvSpPr/>
          <p:nvPr/>
        </p:nvSpPr>
        <p:spPr>
          <a:xfrm>
            <a:off x="5257800" y="1478280"/>
            <a:ext cx="3504565" cy="1818640"/>
          </a:xfrm>
          <a:prstGeom prst="cloudCallout">
            <a:avLst>
              <a:gd name="adj1" fmla="val -77784"/>
              <a:gd name="adj2" fmla="val 26086"/>
            </a:avLst>
          </a:prstGeom>
        </p:spPr>
        <p:style>
          <a:lnRef idx="0">
            <a:srgbClr val="FFFFFF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theo nhóm 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8-Point Star 8"/>
          <p:cNvSpPr/>
          <p:nvPr/>
        </p:nvSpPr>
        <p:spPr>
          <a:xfrm>
            <a:off x="6324600" y="3714750"/>
            <a:ext cx="1692275" cy="914400"/>
          </a:xfrm>
          <a:prstGeom prst="star8">
            <a:avLst/>
          </a:prstGeom>
          <a:ln w="9525" cap="flat" cmpd="sng" algn="ctr">
            <a:solidFill>
              <a:schemeClr val="accent1"/>
            </a:solidFill>
            <a:prstDash val="dash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3 phút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87" name="Text Box 25"/>
          <p:cNvSpPr txBox="1">
            <a:spLocks noChangeArrowheads="1"/>
          </p:cNvSpPr>
          <p:nvPr/>
        </p:nvSpPr>
        <p:spPr bwMode="auto">
          <a:xfrm>
            <a:off x="838200" y="133350"/>
            <a:ext cx="7620000" cy="588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13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04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2024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3810000" y="666750"/>
            <a:ext cx="22726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Tiếng </a:t>
            </a:r>
            <a:r>
              <a:rPr lang="vi-V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vi-V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3352800" y="1047750"/>
            <a:ext cx="41478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 nắng đi đâu</a:t>
            </a:r>
            <a:r>
              <a:rPr lang="en-US" alt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vi-V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Wave 2"/>
          <p:cNvSpPr/>
          <p:nvPr/>
        </p:nvSpPr>
        <p:spPr>
          <a:xfrm>
            <a:off x="2209800" y="2038350"/>
            <a:ext cx="4953000" cy="1981200"/>
          </a:xfrm>
          <a:prstGeom prst="wave">
            <a:avLst/>
          </a:prstGeom>
        </p:spPr>
        <p:style>
          <a:lnRef idx="2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Ai hái hoa dân chủ</a:t>
            </a:r>
            <a:endParaRPr lang="en-US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33400" y="2114550"/>
            <a:ext cx="1676400" cy="1981200"/>
          </a:xfrm>
          <a:prstGeom prst="ellipse">
            <a:avLst/>
          </a:prstGeom>
        </p:spPr>
        <p:style>
          <a:lnRef idx="0">
            <a:srgbClr val="FFFFFF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  <a:endParaRPr lang="en-US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3" grpId="0" animBg="1"/>
      <p:bldP spid="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84614" y="209550"/>
            <a:ext cx="5947064" cy="64389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Tia nắng đi đâu?</a:t>
            </a:r>
            <a:endParaRPr lang="en-US" sz="3600" b="1" smtClean="0">
              <a:solidFill>
                <a:srgbClr val="FF000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08100" y="892175"/>
            <a:ext cx="3581400" cy="181356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Buổi sáng thức dậy</a:t>
            </a:r>
            <a:endParaRPr lang="en-US" sz="2800" smtClean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Bé thấy buồn cười:</a:t>
            </a:r>
            <a:endParaRPr lang="en-US" sz="2800" smtClean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Có ai đang nhảy</a:t>
            </a:r>
            <a:endParaRPr lang="en-US" sz="2800" smtClean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Một bài vui vui.</a:t>
            </a:r>
            <a:endParaRPr lang="en-US" sz="2800" smtClean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29200" y="892175"/>
            <a:ext cx="3581400" cy="181356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Tối đến giờ ngủ</a:t>
            </a:r>
            <a:endParaRPr lang="en-US" sz="2800" smtClean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Sực nhớ bé tìm</a:t>
            </a:r>
            <a:endParaRPr lang="en-US" sz="2800" smtClean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Tìm tia nắng nhỏ:</a:t>
            </a:r>
            <a:endParaRPr lang="en-US" sz="2800" smtClean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Ngủ rồi. Lặng im…</a:t>
            </a:r>
            <a:endParaRPr lang="en-US" sz="2800" smtClean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08100" y="2787650"/>
            <a:ext cx="3581400" cy="181356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Đó là tia nắng</a:t>
            </a:r>
            <a:endParaRPr lang="en-US" sz="2800" smtClean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Nhảy trong lòng tay</a:t>
            </a:r>
            <a:endParaRPr lang="en-US" sz="2800" smtClean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Nhảy trên bàn học</a:t>
            </a:r>
            <a:endParaRPr lang="en-US" sz="2800" smtClean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Nhảy trên tán cây.</a:t>
            </a:r>
            <a:endParaRPr lang="en-US" sz="2800" smtClean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29200" y="2787917"/>
            <a:ext cx="4114800" cy="181356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Bé nằm ngẫm nghĩ:</a:t>
            </a:r>
            <a:endParaRPr lang="en-US" sz="2800" smtClean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- Nắng ngủ ở đâu?</a:t>
            </a:r>
            <a:endParaRPr lang="en-US" sz="2800" smtClean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- Nắng ngủ nhà nắng!</a:t>
            </a:r>
            <a:endParaRPr lang="en-US" sz="2800" smtClean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Mai gặp lại nhau.</a:t>
            </a:r>
            <a:endParaRPr lang="en-US" sz="2800" smtClean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34200" y="4489450"/>
            <a:ext cx="3106882" cy="52070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(Thuỵ Anh)</a:t>
            </a:r>
            <a:endParaRPr lang="en-US" sz="2800" smtClean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1964" y="892175"/>
            <a:ext cx="990023" cy="52070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(1)</a:t>
            </a:r>
            <a:endParaRPr lang="en-US" sz="2800" smtClean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1591" y="2780864"/>
            <a:ext cx="990023" cy="52070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(2)</a:t>
            </a:r>
            <a:endParaRPr lang="en-US" sz="2800" smtClean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92782" y="892175"/>
            <a:ext cx="990023" cy="52070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(3)</a:t>
            </a:r>
            <a:endParaRPr lang="en-US" sz="2800" smtClean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47177" y="2762250"/>
            <a:ext cx="990023" cy="52070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(4)</a:t>
            </a:r>
            <a:endParaRPr lang="en-US" sz="2800" smtClean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65809" y="188768"/>
            <a:ext cx="609600" cy="609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3</a:t>
            </a:r>
            <a:endParaRPr lang="en-US" sz="2800" b="1">
              <a:solidFill>
                <a:schemeClr val="bg1"/>
              </a:solidFill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2728" y="201865"/>
            <a:ext cx="8222672" cy="95186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b="1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Tìm trong khổ thơ đầu những tiếng cùng vần với nhau</a:t>
            </a:r>
            <a:r>
              <a:rPr lang="en-US" sz="2400" b="1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endParaRPr lang="en-US" sz="2400" b="1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67000" y="984517"/>
            <a:ext cx="3581400" cy="181356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Buổi sáng thức dậy</a:t>
            </a:r>
            <a:endParaRPr lang="en-US" sz="2800" smtClean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Bé thấy buồn cười:</a:t>
            </a:r>
            <a:endParaRPr lang="en-US" sz="2800" smtClean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Có ai đang nhảy</a:t>
            </a:r>
            <a:endParaRPr lang="en-US" sz="2800" smtClean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Một bài vui vui.</a:t>
            </a:r>
            <a:endParaRPr lang="en-US" sz="2800" smtClean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479040" y="2753995"/>
            <a:ext cx="1246505" cy="67627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p>
            <a:pPr algn="just"/>
            <a:r>
              <a:rPr lang="vi-VN" altLang="en-US" sz="280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+mn-ea"/>
              </a:rPr>
              <a:t>dậy</a:t>
            </a:r>
            <a:endParaRPr lang="en-US" sz="28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739640" y="2728595"/>
            <a:ext cx="1348105" cy="67627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p>
            <a:pPr algn="ctr"/>
            <a:r>
              <a:rPr lang="vi-VN" altLang="en-US" sz="280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+mn-ea"/>
              </a:rPr>
              <a:t>thấy</a:t>
            </a:r>
            <a:endParaRPr lang="vi-VN" altLang="en-US" sz="2800" smtClean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438400" y="3486150"/>
            <a:ext cx="1183640" cy="676275"/>
          </a:xfrm>
          <a:prstGeom prst="ellipse">
            <a:avLst/>
          </a:prstGeom>
        </p:spPr>
        <p:style>
          <a:lnRef idx="2">
            <a:schemeClr val="accent6"/>
          </a:lnRef>
          <a:fillRef idx="2">
            <a:schemeClr val="accent6"/>
          </a:fillRef>
          <a:effectRef idx="0">
            <a:srgbClr val="FFFFFF"/>
          </a:effectRef>
          <a:fontRef idx="minor">
            <a:schemeClr val="dk1"/>
          </a:fontRef>
        </p:style>
        <p:txBody>
          <a:bodyPr lIns="91403" tIns="45702" rIns="91403" bIns="45702" rtlCol="0" anchor="ctr"/>
          <a:p>
            <a:pPr algn="just"/>
            <a:r>
              <a:rPr lang="vi-VN" altLang="en-US" sz="280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+mn-ea"/>
              </a:rPr>
              <a:t>sáng</a:t>
            </a:r>
            <a:endParaRPr lang="vi-VN" altLang="en-US" sz="2800" smtClean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790440" y="3465195"/>
            <a:ext cx="1306830" cy="676275"/>
          </a:xfrm>
          <a:prstGeom prst="ellipse">
            <a:avLst/>
          </a:prstGeom>
        </p:spPr>
        <p:style>
          <a:lnRef idx="2">
            <a:schemeClr val="accent6"/>
          </a:lnRef>
          <a:fillRef idx="2">
            <a:schemeClr val="accent6"/>
          </a:fillRef>
          <a:effectRef idx="0">
            <a:srgbClr val="FFFFFF"/>
          </a:effectRef>
          <a:fontRef idx="minor">
            <a:schemeClr val="dk1"/>
          </a:fontRef>
        </p:style>
        <p:txBody>
          <a:bodyPr lIns="91403" tIns="45702" rIns="91403" bIns="45702" rtlCol="0" anchor="ctr"/>
          <a:p>
            <a:pPr algn="just"/>
            <a:r>
              <a:rPr lang="vi-VN" altLang="en-US" sz="280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+mn-ea"/>
              </a:rPr>
              <a:t>đang</a:t>
            </a:r>
            <a:endParaRPr lang="vi-VN" altLang="en-US" sz="2800" smtClean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2485390" y="4248150"/>
            <a:ext cx="1202055" cy="676275"/>
          </a:xfrm>
          <a:prstGeom prst="ellipse">
            <a:avLst/>
          </a:prstGeom>
        </p:spPr>
        <p:style>
          <a:lnRef idx="0">
            <a:srgbClr val="FFFFFF"/>
          </a:lnRef>
          <a:fillRef idx="1">
            <a:schemeClr val="accent3"/>
          </a:fillRef>
          <a:effectRef idx="2">
            <a:schemeClr val="accent3"/>
          </a:effectRef>
          <a:fontRef idx="minor">
            <a:schemeClr val="dk1"/>
          </a:fontRef>
        </p:style>
        <p:txBody>
          <a:bodyPr lIns="91403" tIns="45702" rIns="91403" bIns="45702" rtlCol="0" anchor="ctr"/>
          <a:p>
            <a:pPr algn="ctr"/>
            <a:r>
              <a:rPr lang="vi-VN" altLang="en-US" sz="280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+mn-ea"/>
              </a:rPr>
              <a:t>ai</a:t>
            </a:r>
            <a:endParaRPr lang="vi-VN" altLang="en-US" sz="2800" smtClean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4813935" y="4277995"/>
            <a:ext cx="1299210" cy="676275"/>
          </a:xfrm>
          <a:prstGeom prst="ellipse">
            <a:avLst/>
          </a:prstGeom>
        </p:spPr>
        <p:style>
          <a:lnRef idx="0">
            <a:srgbClr val="FFFFFF"/>
          </a:lnRef>
          <a:fillRef idx="1">
            <a:schemeClr val="accent3"/>
          </a:fillRef>
          <a:effectRef idx="2">
            <a:schemeClr val="accent3"/>
          </a:effectRef>
          <a:fontRef idx="minor">
            <a:schemeClr val="dk1"/>
          </a:fontRef>
        </p:style>
        <p:txBody>
          <a:bodyPr lIns="91403" tIns="45702" rIns="91403" bIns="45702" rtlCol="0" anchor="ctr"/>
          <a:p>
            <a:pPr algn="ctr"/>
            <a:r>
              <a:rPr lang="vi-VN" altLang="en-US" sz="280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+mn-ea"/>
              </a:rPr>
              <a:t>bài</a:t>
            </a:r>
            <a:endParaRPr lang="vi-VN" altLang="en-US" sz="2800" smtClean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  <a:sym typeface="+mn-ea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3200347" y="1885906"/>
            <a:ext cx="609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952947" y="1428706"/>
            <a:ext cx="52647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urved Connector 1"/>
          <p:cNvCxnSpPr/>
          <p:nvPr/>
        </p:nvCxnSpPr>
        <p:spPr>
          <a:xfrm flipV="1">
            <a:off x="3810000" y="3790950"/>
            <a:ext cx="914400" cy="76200"/>
          </a:xfrm>
          <a:prstGeom prst="curvedConnector3">
            <a:avLst>
              <a:gd name="adj1" fmla="val 50069"/>
            </a:avLst>
          </a:prstGeom>
          <a:ln w="31750" cap="sq" cmpd="dbl">
            <a:solidFill>
              <a:schemeClr val="accent6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6" name="Curved Connector 15"/>
          <p:cNvCxnSpPr/>
          <p:nvPr/>
        </p:nvCxnSpPr>
        <p:spPr>
          <a:xfrm flipV="1">
            <a:off x="3810000" y="3028950"/>
            <a:ext cx="914400" cy="76200"/>
          </a:xfrm>
          <a:prstGeom prst="curvedConnector3">
            <a:avLst>
              <a:gd name="adj1" fmla="val 50069"/>
            </a:avLst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7" name="Curved Connector 16"/>
          <p:cNvCxnSpPr/>
          <p:nvPr/>
        </p:nvCxnSpPr>
        <p:spPr>
          <a:xfrm flipV="1">
            <a:off x="3810000" y="4629150"/>
            <a:ext cx="914400" cy="76200"/>
          </a:xfrm>
          <a:prstGeom prst="curvedConnector3">
            <a:avLst>
              <a:gd name="adj1" fmla="val 50069"/>
            </a:avLst>
          </a:prstGeom>
          <a:ln w="31750" cap="sq" cmpd="dbl">
            <a:solidFill>
              <a:schemeClr val="accent3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/>
      <p:bldP spid="6" grpId="1"/>
      <p:bldP spid="9" grpId="0"/>
      <p:bldP spid="9" grpId="1"/>
      <p:bldP spid="8" grpId="0" animBg="1"/>
      <p:bldP spid="8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84614" y="285750"/>
            <a:ext cx="5947064" cy="52070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Tia nắng đi đâu?</a:t>
            </a:r>
            <a:endParaRPr lang="en-US" sz="2800" b="1" smtClean="0">
              <a:solidFill>
                <a:srgbClr val="FF000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08100" y="892175"/>
            <a:ext cx="3581400" cy="181356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Buổi sáng thức dậy</a:t>
            </a:r>
            <a:endParaRPr lang="en-US" sz="2800" smtClean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Bé thấy buồn cười:</a:t>
            </a:r>
            <a:endParaRPr lang="en-US" sz="2800" smtClean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Có ai đang nhảy</a:t>
            </a:r>
            <a:endParaRPr lang="en-US" sz="2800" smtClean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Một bài vui vui.</a:t>
            </a:r>
            <a:endParaRPr lang="en-US" sz="2800" smtClean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29200" y="892175"/>
            <a:ext cx="3581400" cy="181356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Tối đến giờ ngủ</a:t>
            </a:r>
            <a:endParaRPr lang="en-US" sz="2800" smtClean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Sực nhớ bé tìm</a:t>
            </a:r>
            <a:endParaRPr lang="en-US" sz="2800" smtClean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Tìm tia nắng nhỏ:</a:t>
            </a:r>
            <a:endParaRPr lang="en-US" sz="2800" smtClean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Ngủ rồi. Lặng im…</a:t>
            </a:r>
            <a:endParaRPr lang="en-US" sz="2800" smtClean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08100" y="2787650"/>
            <a:ext cx="3581400" cy="181356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Đó là tia nắng</a:t>
            </a:r>
            <a:endParaRPr lang="en-US" sz="2800" smtClean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Nhảy trong lòng tay</a:t>
            </a:r>
            <a:endParaRPr lang="en-US" sz="2800" smtClean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Nhảy trên bàn học</a:t>
            </a:r>
            <a:endParaRPr lang="en-US" sz="2800" smtClean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Nhảy trên tán cây.</a:t>
            </a:r>
            <a:endParaRPr lang="en-US" sz="2800" smtClean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29200" y="2787917"/>
            <a:ext cx="4114800" cy="181356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Bé nằm ngẫm nghĩ:</a:t>
            </a:r>
            <a:endParaRPr lang="en-US" sz="2800" smtClean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- Nắng ngủ ở đâu?</a:t>
            </a:r>
            <a:endParaRPr lang="en-US" sz="2800" smtClean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- Nắng ngủ nhà nắng!</a:t>
            </a:r>
            <a:endParaRPr lang="en-US" sz="2800" smtClean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Mai gặp lại nhau.</a:t>
            </a:r>
            <a:endParaRPr lang="en-US" sz="2800" smtClean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34200" y="4489450"/>
            <a:ext cx="3106882" cy="52070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(Thuỵ Anh)</a:t>
            </a:r>
            <a:endParaRPr lang="en-US" sz="2800" smtClean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87" name="Text Box 25"/>
          <p:cNvSpPr txBox="1">
            <a:spLocks noChangeArrowheads="1"/>
          </p:cNvSpPr>
          <p:nvPr/>
        </p:nvSpPr>
        <p:spPr bwMode="auto">
          <a:xfrm>
            <a:off x="838200" y="133350"/>
            <a:ext cx="7620000" cy="588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13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04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2024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3810000" y="666750"/>
            <a:ext cx="22726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Tiếng </a:t>
            </a:r>
            <a:r>
              <a:rPr lang="vi-V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vi-V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3403600" y="1250950"/>
            <a:ext cx="41478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 nắng đi đâu</a:t>
            </a:r>
            <a:endParaRPr lang="vi-VN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7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6985"/>
            <a:ext cx="9011920" cy="4962525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WordArt 36"/>
          <p:cNvSpPr>
            <a:spLocks noChangeArrowheads="1" noChangeShapeType="1" noTextEdit="1"/>
          </p:cNvSpPr>
          <p:nvPr/>
        </p:nvSpPr>
        <p:spPr bwMode="auto">
          <a:xfrm>
            <a:off x="2514600" y="1349996"/>
            <a:ext cx="4720590" cy="227612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625"/>
              </a:avLst>
            </a:prstTxWarp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2400" b="1" dirty="0">
                <a:ln w="9525" cap="sq" cmpd="sng" algn="ctr">
                  <a:solidFill>
                    <a:srgbClr val="FF0000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dist="45847" dir="2021404" algn="ctr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CHÚC THẦY CÔ VUI, KHOẺ.</a:t>
            </a:r>
            <a:endParaRPr lang="en-US" sz="1050" dirty="0"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2400" b="1" dirty="0">
                <a:ln w="9525" cap="sq" cmpd="sng" algn="ctr">
                  <a:solidFill>
                    <a:srgbClr val="FF0000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dist="45847" dir="2021404" algn="ctr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CHÚC CÁC EM CHĂM NGOAN, </a:t>
            </a:r>
            <a:endParaRPr lang="en-US" sz="1050" dirty="0"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2400" b="1" dirty="0">
                <a:ln w="9525" cap="sq" cmpd="sng" algn="ctr">
                  <a:solidFill>
                    <a:srgbClr val="FF0000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dist="45847" dir="2021404" algn="ctr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HỌC TỐT</a:t>
            </a:r>
            <a:endParaRPr lang="en-US" sz="1050" dirty="0"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Nắng Sớm, Mở cửa ra cho nắng sớm vào phòng - Bé Ellie Khánh Ngọc - Nhạc Thiếu Nhi Vui Nhộn, 4K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r:link="rId2">
                  <p14:trim st="13682,000000" end="143928,000000"/>
                </p14:media>
              </p:ext>
            </p:extLst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0" y="91440"/>
            <a:ext cx="9089390" cy="47663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87" name="Text Box 25"/>
          <p:cNvSpPr txBox="1">
            <a:spLocks noChangeArrowheads="1"/>
          </p:cNvSpPr>
          <p:nvPr/>
        </p:nvSpPr>
        <p:spPr bwMode="auto">
          <a:xfrm>
            <a:off x="837883" y="133033"/>
            <a:ext cx="76200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bảy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13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04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2024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Tiếng Việt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28600" y="1276350"/>
            <a:ext cx="3356610" cy="628015"/>
          </a:xfrm>
          <a:prstGeom prst="roundRect">
            <a:avLst/>
          </a:prstGeom>
        </p:spPr>
        <p:style>
          <a:lnRef idx="0">
            <a:srgbClr val="FFFFFF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sz="3800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Khởi</a:t>
            </a:r>
            <a:r>
              <a:rPr lang="en-US" sz="3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3800" dirty="0" err="1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1676400" y="1962150"/>
            <a:ext cx="70669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Em hãy viết 1 từ chứ tiếng có vần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2819400" y="2647950"/>
            <a:ext cx="2679700" cy="1663700"/>
          </a:xfrm>
          <a:prstGeom prst="flowChartAlternateProcess">
            <a:avLst/>
          </a:prstGeom>
        </p:spPr>
        <p:style>
          <a:lnRef idx="2">
            <a:schemeClr val="accent3"/>
          </a:lnRef>
          <a:fillRef idx="2">
            <a:schemeClr val="accent3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vi-VN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oet</a:t>
            </a:r>
            <a:endParaRPr lang="vi-VN" alt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2819400" y="2647950"/>
            <a:ext cx="2679700" cy="1663700"/>
          </a:xfrm>
          <a:prstGeom prst="flowChartAlternateProcess">
            <a:avLst/>
          </a:prstGeom>
        </p:spPr>
        <p:style>
          <a:lnRef idx="2">
            <a:schemeClr val="accent3"/>
          </a:lnRef>
          <a:fillRef idx="2">
            <a:schemeClr val="accent3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vi-VN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iê</a:t>
            </a:r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/>
      <p:bldP spid="6" grpId="1"/>
      <p:bldP spid="7" grpId="0" animBg="1"/>
      <p:bldP spid="7" grpId="1" animBg="1"/>
      <p:bldP spid="7" grpId="2" animBg="1"/>
      <p:bldP spid="8" grpId="0" bldLvl="0" animBg="1"/>
      <p:bldP spid="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76219" y="-37"/>
            <a:ext cx="925264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  <a:gd name="connsiteX0-449" fmla="*/ 76 w 21676"/>
              <a:gd name="connsiteY0-450" fmla="*/ 0 h 23225"/>
              <a:gd name="connsiteX1-451" fmla="*/ 21676 w 21676"/>
              <a:gd name="connsiteY1-452" fmla="*/ 0 h 23225"/>
              <a:gd name="connsiteX2-453" fmla="*/ 21625 w 21676"/>
              <a:gd name="connsiteY2-454" fmla="*/ 18938 h 23225"/>
              <a:gd name="connsiteX3-455" fmla="*/ 17591 w 21676"/>
              <a:gd name="connsiteY3-456" fmla="*/ 19806 h 23225"/>
              <a:gd name="connsiteX4-457" fmla="*/ 8469 w 21676"/>
              <a:gd name="connsiteY4-458" fmla="*/ 23038 h 23225"/>
              <a:gd name="connsiteX5-459" fmla="*/ 1 w 21676"/>
              <a:gd name="connsiteY5-460" fmla="*/ 20416 h 23225"/>
              <a:gd name="connsiteX6-461" fmla="*/ 76 w 21676"/>
              <a:gd name="connsiteY6-462" fmla="*/ 0 h 23225"/>
              <a:gd name="connsiteX0-463" fmla="*/ 76 w 21676"/>
              <a:gd name="connsiteY0-464" fmla="*/ 0 h 23225"/>
              <a:gd name="connsiteX1-465" fmla="*/ 21676 w 21676"/>
              <a:gd name="connsiteY1-466" fmla="*/ 0 h 23225"/>
              <a:gd name="connsiteX2-467" fmla="*/ 21625 w 21676"/>
              <a:gd name="connsiteY2-468" fmla="*/ 18938 h 23225"/>
              <a:gd name="connsiteX3-469" fmla="*/ 17591 w 21676"/>
              <a:gd name="connsiteY3-470" fmla="*/ 19806 h 23225"/>
              <a:gd name="connsiteX4-471" fmla="*/ 8290 w 21676"/>
              <a:gd name="connsiteY4-472" fmla="*/ 23038 h 23225"/>
              <a:gd name="connsiteX5-473" fmla="*/ 1 w 21676"/>
              <a:gd name="connsiteY5-474" fmla="*/ 20416 h 23225"/>
              <a:gd name="connsiteX6-475" fmla="*/ 76 w 21676"/>
              <a:gd name="connsiteY6-476" fmla="*/ 0 h 23225"/>
              <a:gd name="connsiteX0-477" fmla="*/ 76 w 21676"/>
              <a:gd name="connsiteY0-478" fmla="*/ 0 h 23054"/>
              <a:gd name="connsiteX1-479" fmla="*/ 21676 w 21676"/>
              <a:gd name="connsiteY1-480" fmla="*/ 0 h 23054"/>
              <a:gd name="connsiteX2-481" fmla="*/ 21625 w 21676"/>
              <a:gd name="connsiteY2-482" fmla="*/ 18938 h 23054"/>
              <a:gd name="connsiteX3-483" fmla="*/ 17591 w 21676"/>
              <a:gd name="connsiteY3-484" fmla="*/ 19806 h 23054"/>
              <a:gd name="connsiteX4-485" fmla="*/ 8290 w 21676"/>
              <a:gd name="connsiteY4-486" fmla="*/ 23038 h 23054"/>
              <a:gd name="connsiteX5-487" fmla="*/ 1 w 21676"/>
              <a:gd name="connsiteY5-488" fmla="*/ 20416 h 23054"/>
              <a:gd name="connsiteX6-489" fmla="*/ 76 w 21676"/>
              <a:gd name="connsiteY6-490" fmla="*/ 0 h 23054"/>
              <a:gd name="connsiteX0-491" fmla="*/ 76 w 21676"/>
              <a:gd name="connsiteY0-492" fmla="*/ 0 h 23038"/>
              <a:gd name="connsiteX1-493" fmla="*/ 21676 w 21676"/>
              <a:gd name="connsiteY1-494" fmla="*/ 0 h 23038"/>
              <a:gd name="connsiteX2-495" fmla="*/ 21625 w 21676"/>
              <a:gd name="connsiteY2-496" fmla="*/ 18938 h 23038"/>
              <a:gd name="connsiteX3-497" fmla="*/ 17591 w 21676"/>
              <a:gd name="connsiteY3-498" fmla="*/ 19806 h 23038"/>
              <a:gd name="connsiteX4-499" fmla="*/ 8290 w 21676"/>
              <a:gd name="connsiteY4-500" fmla="*/ 23038 h 23038"/>
              <a:gd name="connsiteX5-501" fmla="*/ 1 w 21676"/>
              <a:gd name="connsiteY5-502" fmla="*/ 20416 h 23038"/>
              <a:gd name="connsiteX6-503" fmla="*/ 76 w 21676"/>
              <a:gd name="connsiteY6-504" fmla="*/ 0 h 23038"/>
              <a:gd name="connsiteX0-505" fmla="*/ 76 w 21676"/>
              <a:gd name="connsiteY0-506" fmla="*/ 0 h 23038"/>
              <a:gd name="connsiteX1-507" fmla="*/ 21676 w 21676"/>
              <a:gd name="connsiteY1-508" fmla="*/ 0 h 23038"/>
              <a:gd name="connsiteX2-509" fmla="*/ 21625 w 21676"/>
              <a:gd name="connsiteY2-510" fmla="*/ 18938 h 23038"/>
              <a:gd name="connsiteX3-511" fmla="*/ 18037 w 21676"/>
              <a:gd name="connsiteY3-512" fmla="*/ 19806 h 23038"/>
              <a:gd name="connsiteX4-513" fmla="*/ 8290 w 21676"/>
              <a:gd name="connsiteY4-514" fmla="*/ 23038 h 23038"/>
              <a:gd name="connsiteX5-515" fmla="*/ 1 w 21676"/>
              <a:gd name="connsiteY5-516" fmla="*/ 20416 h 23038"/>
              <a:gd name="connsiteX6-517" fmla="*/ 76 w 21676"/>
              <a:gd name="connsiteY6-518" fmla="*/ 0 h 23038"/>
              <a:gd name="connsiteX0-519" fmla="*/ 76 w 21676"/>
              <a:gd name="connsiteY0-520" fmla="*/ 0 h 23038"/>
              <a:gd name="connsiteX1-521" fmla="*/ 21676 w 21676"/>
              <a:gd name="connsiteY1-522" fmla="*/ 0 h 23038"/>
              <a:gd name="connsiteX2-523" fmla="*/ 21625 w 21676"/>
              <a:gd name="connsiteY2-524" fmla="*/ 19390 h 23038"/>
              <a:gd name="connsiteX3-525" fmla="*/ 18037 w 21676"/>
              <a:gd name="connsiteY3-526" fmla="*/ 19806 h 23038"/>
              <a:gd name="connsiteX4-527" fmla="*/ 8290 w 21676"/>
              <a:gd name="connsiteY4-528" fmla="*/ 23038 h 23038"/>
              <a:gd name="connsiteX5-529" fmla="*/ 1 w 21676"/>
              <a:gd name="connsiteY5-530" fmla="*/ 20416 h 23038"/>
              <a:gd name="connsiteX6-531" fmla="*/ 76 w 21676"/>
              <a:gd name="connsiteY6-532" fmla="*/ 0 h 23038"/>
              <a:gd name="connsiteX0-533" fmla="*/ 76 w 21676"/>
              <a:gd name="connsiteY0-534" fmla="*/ 0 h 23038"/>
              <a:gd name="connsiteX1-535" fmla="*/ 21676 w 21676"/>
              <a:gd name="connsiteY1-536" fmla="*/ 0 h 23038"/>
              <a:gd name="connsiteX2-537" fmla="*/ 21625 w 21676"/>
              <a:gd name="connsiteY2-538" fmla="*/ 19390 h 23038"/>
              <a:gd name="connsiteX3-539" fmla="*/ 18037 w 21676"/>
              <a:gd name="connsiteY3-540" fmla="*/ 19806 h 23038"/>
              <a:gd name="connsiteX4-541" fmla="*/ 8290 w 21676"/>
              <a:gd name="connsiteY4-542" fmla="*/ 23038 h 23038"/>
              <a:gd name="connsiteX5-543" fmla="*/ 1 w 21676"/>
              <a:gd name="connsiteY5-544" fmla="*/ 20416 h 23038"/>
              <a:gd name="connsiteX6-545" fmla="*/ 76 w 21676"/>
              <a:gd name="connsiteY6-546" fmla="*/ 0 h 23038"/>
              <a:gd name="connsiteX0-547" fmla="*/ 76 w 21676"/>
              <a:gd name="connsiteY0-548" fmla="*/ 0 h 23075"/>
              <a:gd name="connsiteX1-549" fmla="*/ 21676 w 21676"/>
              <a:gd name="connsiteY1-550" fmla="*/ 0 h 23075"/>
              <a:gd name="connsiteX2-551" fmla="*/ 21625 w 21676"/>
              <a:gd name="connsiteY2-552" fmla="*/ 19390 h 23075"/>
              <a:gd name="connsiteX3-553" fmla="*/ 18037 w 21676"/>
              <a:gd name="connsiteY3-554" fmla="*/ 19806 h 23075"/>
              <a:gd name="connsiteX4-555" fmla="*/ 8290 w 21676"/>
              <a:gd name="connsiteY4-556" fmla="*/ 23038 h 23075"/>
              <a:gd name="connsiteX5-557" fmla="*/ 1 w 21676"/>
              <a:gd name="connsiteY5-558" fmla="*/ 20416 h 23075"/>
              <a:gd name="connsiteX6-559" fmla="*/ 76 w 21676"/>
              <a:gd name="connsiteY6-560" fmla="*/ 0 h 230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effectLst>
            <a:softEdge rad="50800"/>
          </a:effectLst>
        </p:spPr>
        <p:style>
          <a:lnRef idx="0">
            <a:srgbClr val="FFFFFF"/>
          </a:lnRef>
          <a:fillRef idx="1">
            <a:schemeClr val="accent6"/>
          </a:fillRef>
          <a:effectRef idx="0">
            <a:srgbClr val="FFFFFF"/>
          </a:effectRef>
          <a:fontRef idx="minor">
            <a:schemeClr val="dk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699260" y="2567305"/>
            <a:ext cx="5776595" cy="975360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  <a:gd name="connsiteX0-23" fmla="*/ 0 w 5333999"/>
                <a:gd name="connsiteY0-24" fmla="*/ 0 h 724766"/>
                <a:gd name="connsiteX1-25" fmla="*/ 5334000 w 5333999"/>
                <a:gd name="connsiteY1-26" fmla="*/ 0 h 724766"/>
                <a:gd name="connsiteX2-27" fmla="*/ 3970191 w 5333999"/>
                <a:gd name="connsiteY2-28" fmla="*/ 513468 h 724766"/>
                <a:gd name="connsiteX3-29" fmla="*/ 5334000 w 5333999"/>
                <a:gd name="connsiteY3-30" fmla="*/ 724766 h 724766"/>
                <a:gd name="connsiteX4-31" fmla="*/ 0 w 5333999"/>
                <a:gd name="connsiteY4-32" fmla="*/ 724766 h 724766"/>
                <a:gd name="connsiteX5-33" fmla="*/ 0 w 5333999"/>
                <a:gd name="connsiteY5-34" fmla="*/ 0 h 724766"/>
                <a:gd name="connsiteX0-35" fmla="*/ 0 w 5334002"/>
                <a:gd name="connsiteY0-36" fmla="*/ 0 h 724766"/>
                <a:gd name="connsiteX1-37" fmla="*/ 5334000 w 5334002"/>
                <a:gd name="connsiteY1-38" fmla="*/ 0 h 724766"/>
                <a:gd name="connsiteX2-39" fmla="*/ 4572681 w 5334002"/>
                <a:gd name="connsiteY2-40" fmla="*/ 409907 h 724766"/>
                <a:gd name="connsiteX3-41" fmla="*/ 5334000 w 5334002"/>
                <a:gd name="connsiteY3-42" fmla="*/ 724766 h 724766"/>
                <a:gd name="connsiteX4-43" fmla="*/ 0 w 5334002"/>
                <a:gd name="connsiteY4-44" fmla="*/ 724766 h 724766"/>
                <a:gd name="connsiteX5-45" fmla="*/ 0 w 5334002"/>
                <a:gd name="connsiteY5-46" fmla="*/ 0 h 724766"/>
                <a:gd name="connsiteX0-47" fmla="*/ 0 w 5649495"/>
                <a:gd name="connsiteY0-48" fmla="*/ 0 h 724766"/>
                <a:gd name="connsiteX1-49" fmla="*/ 5649496 w 5649495"/>
                <a:gd name="connsiteY1-50" fmla="*/ 27302 h 724766"/>
                <a:gd name="connsiteX2-51" fmla="*/ 4572681 w 5649495"/>
                <a:gd name="connsiteY2-52" fmla="*/ 409907 h 724766"/>
                <a:gd name="connsiteX3-53" fmla="*/ 5334000 w 5649495"/>
                <a:gd name="connsiteY3-54" fmla="*/ 724766 h 724766"/>
                <a:gd name="connsiteX4-55" fmla="*/ 0 w 5649495"/>
                <a:gd name="connsiteY4-56" fmla="*/ 724766 h 724766"/>
                <a:gd name="connsiteX5-57" fmla="*/ 0 w 5649495"/>
                <a:gd name="connsiteY5-58" fmla="*/ 0 h 724766"/>
                <a:gd name="connsiteX0-59" fmla="*/ -1 w 5673840"/>
                <a:gd name="connsiteY0-60" fmla="*/ 152873 h 697464"/>
                <a:gd name="connsiteX1-61" fmla="*/ 5673841 w 5673840"/>
                <a:gd name="connsiteY1-62" fmla="*/ 0 h 697464"/>
                <a:gd name="connsiteX2-63" fmla="*/ 4597026 w 5673840"/>
                <a:gd name="connsiteY2-64" fmla="*/ 382605 h 697464"/>
                <a:gd name="connsiteX3-65" fmla="*/ 5358345 w 5673840"/>
                <a:gd name="connsiteY3-66" fmla="*/ 697464 h 697464"/>
                <a:gd name="connsiteX4-67" fmla="*/ 24345 w 5673840"/>
                <a:gd name="connsiteY4-68" fmla="*/ 697464 h 697464"/>
                <a:gd name="connsiteX5-69" fmla="*/ -1 w 5673840"/>
                <a:gd name="connsiteY5-70" fmla="*/ 152873 h 697464"/>
                <a:gd name="connsiteX0-71" fmla="*/ -1 w 5673840"/>
                <a:gd name="connsiteY0-72" fmla="*/ 152873 h 697464"/>
                <a:gd name="connsiteX1-73" fmla="*/ 5673841 w 5673840"/>
                <a:gd name="connsiteY1-74" fmla="*/ 0 h 697464"/>
                <a:gd name="connsiteX2-75" fmla="*/ 4597026 w 5673840"/>
                <a:gd name="connsiteY2-76" fmla="*/ 382605 h 697464"/>
                <a:gd name="connsiteX3-77" fmla="*/ 5358345 w 5673840"/>
                <a:gd name="connsiteY3-78" fmla="*/ 697464 h 697464"/>
                <a:gd name="connsiteX4-79" fmla="*/ 6831 w 5673840"/>
                <a:gd name="connsiteY4-80" fmla="*/ 568730 h 697464"/>
                <a:gd name="connsiteX5-81" fmla="*/ -1 w 5673840"/>
                <a:gd name="connsiteY5-82" fmla="*/ 152873 h 697464"/>
                <a:gd name="connsiteX0-83" fmla="*/ -1 w 5673840"/>
                <a:gd name="connsiteY0-84" fmla="*/ 152873 h 661803"/>
                <a:gd name="connsiteX1-85" fmla="*/ 5673841 w 5673840"/>
                <a:gd name="connsiteY1-86" fmla="*/ 0 h 661803"/>
                <a:gd name="connsiteX2-87" fmla="*/ 4597026 w 5673840"/>
                <a:gd name="connsiteY2-88" fmla="*/ 382605 h 661803"/>
                <a:gd name="connsiteX3-89" fmla="*/ 5253439 w 5673840"/>
                <a:gd name="connsiteY3-90" fmla="*/ 661803 h 661803"/>
                <a:gd name="connsiteX4-91" fmla="*/ 6831 w 5673840"/>
                <a:gd name="connsiteY4-92" fmla="*/ 568730 h 661803"/>
                <a:gd name="connsiteX5-93" fmla="*/ -1 w 5673840"/>
                <a:gd name="connsiteY5-94" fmla="*/ 152873 h 6618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</p:spPr>
          <p:style>
            <a:lnRef idx="0">
              <a:srgbClr val="FFFFFF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rgbClr val="FFFFFF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rgbClr val="FFFFFF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 anchorCtr="0"/>
            <a:lstStyle/>
            <a:p>
              <a:pPr algn="ctr">
                <a:lnSpc>
                  <a:spcPct val="70000"/>
                </a:lnSpc>
              </a:pPr>
              <a:endParaRPr lang="en-US" sz="2800" b="1" smtClean="0">
                <a:solidFill>
                  <a:srgbClr val="F68426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+mn-ea"/>
              </a:endParaRPr>
            </a:p>
            <a:p>
              <a:pPr algn="ctr">
                <a:lnSpc>
                  <a:spcPct val="70000"/>
                </a:lnSpc>
              </a:pPr>
              <a:r>
                <a:rPr lang="en-US" sz="2800" b="1" smtClean="0">
                  <a:solidFill>
                    <a:srgbClr val="F68426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  <a:sym typeface="+mn-ea"/>
                </a:rPr>
                <a:t>Bài 1: TIA NẮNG ĐI ĐÂU?</a:t>
              </a:r>
              <a:endParaRPr lang="en-US" sz="2800" b="1">
                <a:solidFill>
                  <a:srgbClr val="F68426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70000"/>
                </a:lnSpc>
              </a:pPr>
              <a:endParaRPr lang="en-US" sz="280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7780" y="-28575"/>
            <a:ext cx="1833880" cy="2007235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FFD2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rgbClr val="FFC6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28600" y="590509"/>
            <a:ext cx="1341530" cy="110794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6600" b="1" smtClean="0">
                <a:solidFill>
                  <a:schemeClr val="accent6"/>
                </a:solidFill>
                <a:latin typeface="Arial Rounded MT Bold" panose="020F0704030504030204" pitchFamily="34" charset="0"/>
                <a:ea typeface="Arial-Rounded" pitchFamily="34" charset="0"/>
                <a:cs typeface="Times New Roman" panose="02020603050405020304" pitchFamily="18" charset="0"/>
              </a:rPr>
              <a:t>7</a:t>
            </a:r>
            <a:endParaRPr lang="en-US" sz="6600" b="1">
              <a:solidFill>
                <a:schemeClr val="accent6"/>
              </a:solidFill>
              <a:latin typeface="Arial Rounded MT Bold" panose="020F0704030504030204" pitchFamily="34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52600" y="57346"/>
            <a:ext cx="7162800" cy="132080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endParaRPr lang="en-US" sz="4000" b="1" smtClean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THẾ GIỚI TRONG MẮT EM</a:t>
            </a:r>
            <a:endParaRPr lang="en-US" sz="4000" b="1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28" grpId="0"/>
      <p:bldP spid="2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87" name="Text Box 25"/>
          <p:cNvSpPr txBox="1">
            <a:spLocks noChangeArrowheads="1"/>
          </p:cNvSpPr>
          <p:nvPr/>
        </p:nvSpPr>
        <p:spPr bwMode="auto">
          <a:xfrm>
            <a:off x="838200" y="133350"/>
            <a:ext cx="7620000" cy="588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13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04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2024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3810000" y="666750"/>
            <a:ext cx="22726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Tiếng </a:t>
            </a:r>
            <a:r>
              <a:rPr lang="vi-V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vi-V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3175000" y="1250950"/>
            <a:ext cx="41478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 nắng đi đâu</a:t>
            </a:r>
            <a:r>
              <a:rPr lang="en-US" altLang="vi-V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vi-VN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7" name="Picture 3"/>
          <p:cNvPicPr>
            <a:picLocks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04950"/>
            <a:ext cx="6854190" cy="3465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87" name="Text Box 25"/>
          <p:cNvSpPr txBox="1">
            <a:spLocks noChangeArrowheads="1"/>
          </p:cNvSpPr>
          <p:nvPr/>
        </p:nvSpPr>
        <p:spPr bwMode="auto">
          <a:xfrm>
            <a:off x="838200" y="133350"/>
            <a:ext cx="7620000" cy="588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13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04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2024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3810000" y="666750"/>
            <a:ext cx="22726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Tiếng </a:t>
            </a:r>
            <a:r>
              <a:rPr lang="vi-V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vi-V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3352800" y="1047750"/>
            <a:ext cx="41478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 nắng đi đâu</a:t>
            </a:r>
            <a:r>
              <a:rPr lang="en-US" alt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vi-V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85750" y="228600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6300" y="241697"/>
            <a:ext cx="7391400" cy="52070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b="1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Quan sát tranh bạn nhỏ đón tia nắng buổi sáng</a:t>
            </a:r>
            <a:endParaRPr lang="en-US" sz="2800" b="1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786130"/>
            <a:ext cx="6800850" cy="3256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90600" y="4019550"/>
            <a:ext cx="7391400" cy="52070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b="1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a. Trong tranh, em thấy tia nắng ở đâu?</a:t>
            </a:r>
            <a:r>
              <a:rPr lang="en-US" sz="280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endParaRPr lang="en-US" sz="280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6"/>
          <p:cNvSpPr txBox="1"/>
          <p:nvPr/>
        </p:nvSpPr>
        <p:spPr>
          <a:xfrm>
            <a:off x="1371600" y="4476750"/>
            <a:ext cx="7391400" cy="52070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p>
            <a:pPr algn="just"/>
            <a:r>
              <a:rPr lang="en-US" altLang="vi-VN" sz="280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Tia nắng ở</a:t>
            </a:r>
            <a:r>
              <a:rPr lang="vi-VN" altLang="en-US" sz="280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cửa sổ, ở trên bàn học, ở trên bàn tay</a:t>
            </a:r>
            <a:endParaRPr lang="vi-VN" altLang="en-US" sz="2800" smtClean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2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85750" y="228600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6300" y="241697"/>
            <a:ext cx="7391400" cy="52070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b="1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Quan sát tranh bạn nhỏ đón tia nắng buổi sáng</a:t>
            </a:r>
            <a:endParaRPr lang="en-US" sz="2800" b="1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786130"/>
            <a:ext cx="6800850" cy="3589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10235" y="4396105"/>
            <a:ext cx="8038465" cy="52070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b="1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b. Em có thích tia nắng buổi sáng không? Vì sao?</a:t>
            </a:r>
            <a:r>
              <a:rPr lang="en-US" sz="2400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endParaRPr lang="en-US" sz="240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84614" y="209550"/>
            <a:ext cx="5947064" cy="64389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Tia nắng đi đâu?</a:t>
            </a:r>
            <a:endParaRPr lang="en-US" sz="3600" b="1" smtClean="0">
              <a:solidFill>
                <a:srgbClr val="FF000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08100" y="892175"/>
            <a:ext cx="3581400" cy="181356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Buổi sáng thức dậy</a:t>
            </a:r>
            <a:endParaRPr lang="en-US" sz="2800" smtClean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Bé thấy buồn cười:</a:t>
            </a:r>
            <a:endParaRPr lang="en-US" sz="2800" smtClean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Có ai đang nhảy</a:t>
            </a:r>
            <a:endParaRPr lang="en-US" sz="2800" smtClean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Một bài vui vui.</a:t>
            </a:r>
            <a:endParaRPr lang="en-US" sz="2800" smtClean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29200" y="892175"/>
            <a:ext cx="3581400" cy="181356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Tối đến giờ ngủ</a:t>
            </a:r>
            <a:endParaRPr lang="en-US" sz="2800" smtClean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Sực nhớ bé tìm</a:t>
            </a:r>
            <a:endParaRPr lang="en-US" sz="2800" smtClean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Tìm tia nắng nhỏ:</a:t>
            </a:r>
            <a:endParaRPr lang="en-US" sz="2800" smtClean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Ngủ rồi. Lặng im…</a:t>
            </a:r>
            <a:endParaRPr lang="en-US" sz="2800" smtClean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08100" y="2787650"/>
            <a:ext cx="3581400" cy="181356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Đó là tia nắng</a:t>
            </a:r>
            <a:endParaRPr lang="en-US" sz="2800" smtClean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Nhảy trong lòng tay</a:t>
            </a:r>
            <a:endParaRPr lang="en-US" sz="2800" smtClean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Nhảy trên bàn học</a:t>
            </a:r>
            <a:endParaRPr lang="en-US" sz="2800" smtClean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Nhảy trên tán cây.</a:t>
            </a:r>
            <a:endParaRPr lang="en-US" sz="2800" smtClean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29200" y="2787917"/>
            <a:ext cx="4114800" cy="181356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Bé nằm ngẫm nghĩ:</a:t>
            </a:r>
            <a:endParaRPr lang="en-US" sz="2800" smtClean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- Nắng ngủ ở đâu?</a:t>
            </a:r>
            <a:endParaRPr lang="en-US" sz="2800" smtClean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- Nắng ngủ nhà nắng!</a:t>
            </a:r>
            <a:endParaRPr lang="en-US" sz="2800" smtClean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Mai gặp lại nhau.</a:t>
            </a:r>
            <a:endParaRPr lang="en-US" sz="2800" smtClean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34200" y="4489450"/>
            <a:ext cx="3106882" cy="52070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(Thuỵ Anh)</a:t>
            </a:r>
            <a:endParaRPr lang="en-US" sz="2800" smtClean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1964" y="892175"/>
            <a:ext cx="990023" cy="52070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(1)</a:t>
            </a:r>
            <a:endParaRPr lang="en-US" sz="2800" smtClean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1591" y="2780864"/>
            <a:ext cx="990023" cy="52070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(2)</a:t>
            </a:r>
            <a:endParaRPr lang="en-US" sz="2800" smtClean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92782" y="892175"/>
            <a:ext cx="990023" cy="52070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(3)</a:t>
            </a:r>
            <a:endParaRPr lang="en-US" sz="2800" smtClean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47177" y="2762250"/>
            <a:ext cx="990023" cy="52070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(4)</a:t>
            </a:r>
            <a:endParaRPr lang="en-US" sz="2800" smtClean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1371600" y="1352550"/>
            <a:ext cx="1371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5029200" y="1809750"/>
            <a:ext cx="1371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6400800" y="3257550"/>
            <a:ext cx="1447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590800" y="1733550"/>
            <a:ext cx="685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MEDIACOVER_FLAG" val="1"/>
  <p:tag name="KSO_WM_UNIT_MEDIACOVER_BTN_STATE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2425</Words>
  <Application>WPS Presentation</Application>
  <PresentationFormat>On-screen Show (16:9)</PresentationFormat>
  <Paragraphs>246</Paragraphs>
  <Slides>18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9" baseType="lpstr">
      <vt:lpstr>Arial</vt:lpstr>
      <vt:lpstr>SimSun</vt:lpstr>
      <vt:lpstr>Wingdings</vt:lpstr>
      <vt:lpstr>Times New Roman</vt:lpstr>
      <vt:lpstr>Arial-Rounded</vt:lpstr>
      <vt:lpstr>Segoe Print</vt:lpstr>
      <vt:lpstr>Arial Rounded MT Bold</vt:lpstr>
      <vt:lpstr>Calibri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123</cp:revision>
  <dcterms:created xsi:type="dcterms:W3CDTF">2020-12-08T15:48:00Z</dcterms:created>
  <dcterms:modified xsi:type="dcterms:W3CDTF">2024-04-12T01:59:51Z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3AA1623E3B7B4503BDEB43925A3BE724_13</vt:lpwstr>
  </property>
  <property fmtid="{D5CDD505-2E9C-101B-9397-08002B2CF9AE}" pid="3" name="KSOProductBuildVer">
    <vt:lpwstr>1033-12.2.0.13489</vt:lpwstr>
  </property>
</Properties>
</file>