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media1.WAV" ContentType="audio/x-wav"/>
  <Override PartName="/ppt/media/audio4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262" r:id="rId3"/>
    <p:sldId id="256" r:id="rId4"/>
    <p:sldId id="257" r:id="rId5"/>
    <p:sldId id="258" r:id="rId6"/>
    <p:sldId id="259" r:id="rId7"/>
    <p:sldId id="260" r:id="rId8"/>
    <p:sldId id="261" r:id="rId9"/>
    <p:sldId id="295" r:id="rId10"/>
    <p:sldId id="301" r:id="rId11"/>
    <p:sldId id="297" r:id="rId12"/>
    <p:sldId id="298" r:id="rId13"/>
    <p:sldId id="288" r:id="rId14"/>
    <p:sldId id="289" r:id="rId15"/>
    <p:sldId id="311" r:id="rId16"/>
    <p:sldId id="290" r:id="rId17"/>
    <p:sldId id="303" r:id="rId18"/>
    <p:sldId id="312" r:id="rId19"/>
    <p:sldId id="305" r:id="rId20"/>
    <p:sldId id="313" r:id="rId21"/>
    <p:sldId id="267" r:id="rId22"/>
    <p:sldId id="279" r:id="rId23"/>
    <p:sldId id="280" r:id="rId24"/>
    <p:sldId id="281" r:id="rId25"/>
    <p:sldId id="309" r:id="rId26"/>
    <p:sldId id="31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A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24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26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81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85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70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1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58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5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37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7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91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0700-5D63-4E81-AC36-D158E29CA293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67AAB-2A24-440F-9378-4B79BFB1E5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24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slide" Target="slide21.xml"/><Relationship Id="rId3" Type="http://schemas.openxmlformats.org/officeDocument/2006/relationships/slide" Target="slide18.xml"/><Relationship Id="rId7" Type="http://schemas.openxmlformats.org/officeDocument/2006/relationships/image" Target="../media/image34.png"/><Relationship Id="rId12" Type="http://schemas.openxmlformats.org/officeDocument/2006/relationships/image" Target="../media/image38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36.png"/><Relationship Id="rId4" Type="http://schemas.openxmlformats.org/officeDocument/2006/relationships/image" Target="../media/image32.png"/><Relationship Id="rId9" Type="http://schemas.openxmlformats.org/officeDocument/2006/relationships/slide" Target="slide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3.gif"/><Relationship Id="rId3" Type="http://schemas.openxmlformats.org/officeDocument/2006/relationships/audio" Target="../media/audio4.wav"/><Relationship Id="rId7" Type="http://schemas.openxmlformats.org/officeDocument/2006/relationships/image" Target="../media/image33.png"/><Relationship Id="rId12" Type="http://schemas.openxmlformats.org/officeDocument/2006/relationships/image" Target="../media/image42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4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41.gif"/><Relationship Id="rId5" Type="http://schemas.openxmlformats.org/officeDocument/2006/relationships/image" Target="../media/image39.gif"/><Relationship Id="rId15" Type="http://schemas.openxmlformats.org/officeDocument/2006/relationships/image" Target="../media/image45.gif"/><Relationship Id="rId10" Type="http://schemas.openxmlformats.org/officeDocument/2006/relationships/slide" Target="slide17.xml"/><Relationship Id="rId4" Type="http://schemas.openxmlformats.org/officeDocument/2006/relationships/audio" Target="../media/audio5.wav"/><Relationship Id="rId9" Type="http://schemas.openxmlformats.org/officeDocument/2006/relationships/slide" Target="slide4.xml"/><Relationship Id="rId14" Type="http://schemas.openxmlformats.org/officeDocument/2006/relationships/image" Target="../media/image44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4.gif"/><Relationship Id="rId3" Type="http://schemas.openxmlformats.org/officeDocument/2006/relationships/audio" Target="../media/audio4.wav"/><Relationship Id="rId7" Type="http://schemas.openxmlformats.org/officeDocument/2006/relationships/image" Target="../media/image35.png"/><Relationship Id="rId12" Type="http://schemas.openxmlformats.org/officeDocument/2006/relationships/image" Target="../media/image43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42.gif"/><Relationship Id="rId5" Type="http://schemas.openxmlformats.org/officeDocument/2006/relationships/image" Target="../media/image39.gif"/><Relationship Id="rId15" Type="http://schemas.openxmlformats.org/officeDocument/2006/relationships/image" Target="../media/image46.gif"/><Relationship Id="rId10" Type="http://schemas.openxmlformats.org/officeDocument/2006/relationships/image" Target="../media/image41.gif"/><Relationship Id="rId4" Type="http://schemas.openxmlformats.org/officeDocument/2006/relationships/audio" Target="../media/audio5.wav"/><Relationship Id="rId9" Type="http://schemas.openxmlformats.org/officeDocument/2006/relationships/slide" Target="slide17.xml"/><Relationship Id="rId14" Type="http://schemas.openxmlformats.org/officeDocument/2006/relationships/image" Target="../media/image4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3.gif"/><Relationship Id="rId3" Type="http://schemas.openxmlformats.org/officeDocument/2006/relationships/audio" Target="../media/audio4.wav"/><Relationship Id="rId7" Type="http://schemas.openxmlformats.org/officeDocument/2006/relationships/image" Target="../media/image37.png"/><Relationship Id="rId12" Type="http://schemas.openxmlformats.org/officeDocument/2006/relationships/image" Target="../media/image42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4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gif"/><Relationship Id="rId5" Type="http://schemas.openxmlformats.org/officeDocument/2006/relationships/image" Target="../media/image39.gif"/><Relationship Id="rId15" Type="http://schemas.openxmlformats.org/officeDocument/2006/relationships/image" Target="../media/image45.gif"/><Relationship Id="rId10" Type="http://schemas.openxmlformats.org/officeDocument/2006/relationships/slide" Target="slide17.xml"/><Relationship Id="rId4" Type="http://schemas.openxmlformats.org/officeDocument/2006/relationships/audio" Target="../media/audio5.wav"/><Relationship Id="rId9" Type="http://schemas.openxmlformats.org/officeDocument/2006/relationships/slide" Target="slide4.xml"/><Relationship Id="rId14" Type="http://schemas.openxmlformats.org/officeDocument/2006/relationships/image" Target="../media/image44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Anpan%20Man_s%20March%20-%20Various%20Artists%20(mp3cut.net)%20(1).mp3" TargetMode="External"/><Relationship Id="rId6" Type="http://schemas.openxmlformats.org/officeDocument/2006/relationships/slide" Target="slide4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12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Anpan%20Man_s%20March%20-%20Various%20Artists%20(mp3cut.net)%20(1).mp3" TargetMode="Externa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2.jpeg"/><Relationship Id="rId10" Type="http://schemas.openxmlformats.org/officeDocument/2006/relationships/slide" Target="slide5.xml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12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Anpan%20Man_s%20March%20-%20Various%20Artists%20(mp3cut.net)%20(1).mp3" TargetMode="Externa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openxmlformats.org/officeDocument/2006/relationships/image" Target="../media/image2.jpeg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12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Anpan%20Man_s%20March%20-%20Various%20Artists%20(mp3cut.net)%20(1).mp3" TargetMode="Externa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2.jpeg"/><Relationship Id="rId10" Type="http://schemas.openxmlformats.org/officeDocument/2006/relationships/slide" Target="slide7.xml"/><Relationship Id="rId4" Type="http://schemas.openxmlformats.org/officeDocument/2006/relationships/audio" Target="../media/audio2.wav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Anpan%20Man_s%20March%20-%20Various%20Artists%20(mp3cut.net)%20(1).mp3" TargetMode="External"/><Relationship Id="rId6" Type="http://schemas.openxmlformats.org/officeDocument/2006/relationships/image" Target="../media/image17.gif"/><Relationship Id="rId11" Type="http://schemas.openxmlformats.org/officeDocument/2006/relationships/slide" Target="slide8.xml"/><Relationship Id="rId5" Type="http://schemas.openxmlformats.org/officeDocument/2006/relationships/image" Target="../media/image2.jpeg"/><Relationship Id="rId10" Type="http://schemas.openxmlformats.org/officeDocument/2006/relationships/image" Target="../media/image18.png"/><Relationship Id="rId4" Type="http://schemas.openxmlformats.org/officeDocument/2006/relationships/audio" Target="../media/audio2.wav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7.png"/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12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Anpan%20Man_s%20March%20-%20Various%20Artists%20(mp3cut.net)%20(1).mp3" TargetMode="External"/><Relationship Id="rId6" Type="http://schemas.openxmlformats.org/officeDocument/2006/relationships/image" Target="../media/image2.jpeg"/><Relationship Id="rId11" Type="http://schemas.openxmlformats.org/officeDocument/2006/relationships/image" Target="../media/image22.gif"/><Relationship Id="rId5" Type="http://schemas.openxmlformats.org/officeDocument/2006/relationships/audio" Target="../media/audio2.wav"/><Relationship Id="rId10" Type="http://schemas.openxmlformats.org/officeDocument/2006/relationships/image" Target="../media/image9.jpeg"/><Relationship Id="rId4" Type="http://schemas.openxmlformats.org/officeDocument/2006/relationships/audio" Target="../media/audio1.wav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3570953" y="1751072"/>
            <a:ext cx="4913572" cy="2279049"/>
          </a:xfrm>
          <a:extLst/>
        </p:spPr>
        <p:txBody>
          <a:bodyPr spcFirstLastPara="1" rtlCol="0">
            <a:prstTxWarp prst="textArchUp">
              <a:avLst/>
            </a:prstTxWarp>
            <a:normAutofit fontScale="90000"/>
          </a:bodyPr>
          <a:lstStyle/>
          <a:p>
            <a:pPr>
              <a:defRPr/>
            </a:pPr>
            <a: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107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/>
            </a:r>
            <a:b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4065589" y="2418763"/>
            <a:ext cx="2147887" cy="849313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638" rIns="91276" bIns="45638" anchor="ctr"/>
          <a:lstStyle>
            <a:lvl1pPr defTabSz="911225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defTabSz="911225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defTabSz="911225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defTabSz="911225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defTabSz="911225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4976" y="99351"/>
            <a:ext cx="724204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vi-VN" sz="36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PGD&amp;ĐT THỊ XÃ BẾN CÁT</a:t>
            </a:r>
          </a:p>
          <a:p>
            <a:pPr algn="ctr">
              <a:defRPr/>
            </a:pPr>
            <a:r>
              <a:rPr lang="vi-VN" sz="36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sz="3600" b="1" cap="all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all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THỚI HÒA</a:t>
            </a:r>
            <a:endParaRPr lang="en-US" sz="3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圆角矩形 1"/>
          <p:cNvSpPr/>
          <p:nvPr/>
        </p:nvSpPr>
        <p:spPr>
          <a:xfrm>
            <a:off x="6371763" y="2418763"/>
            <a:ext cx="1130300" cy="849313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638" rIns="91276" bIns="45638" anchor="ctr"/>
          <a:lstStyle>
            <a:lvl1pPr defTabSz="911225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defTabSz="911225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defTabSz="911225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defTabSz="911225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defTabSz="911225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zh-CN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1</a:t>
            </a:r>
            <a:endParaRPr lang="zh-CN" altLang="en-US" sz="1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0" name="文本框 4"/>
          <p:cNvSpPr txBox="1">
            <a:spLocks noChangeArrowheads="1"/>
          </p:cNvSpPr>
          <p:nvPr/>
        </p:nvSpPr>
        <p:spPr bwMode="auto">
          <a:xfrm>
            <a:off x="2682802" y="3935767"/>
            <a:ext cx="6621673" cy="553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6" tIns="45638" rIns="91276" bIns="45638">
            <a:spAutoFit/>
          </a:bodyPr>
          <a:lstStyle>
            <a:lvl1pPr defTabSz="911225">
              <a:defRPr sz="7200"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 defTabSz="911225">
              <a:defRPr sz="7200"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 defTabSz="911225">
              <a:defRPr sz="7200"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 defTabSz="911225">
              <a:defRPr sz="7200"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 defTabSz="911225">
              <a:defRPr sz="7200"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pPr algn="ctr" eaLnBrk="1" hangingPunct="1"/>
            <a:r>
              <a:rPr lang="en-US" altLang="zh-CN" sz="3000" b="1" dirty="0" err="1" smtClean="0">
                <a:solidFill>
                  <a:srgbClr val="FF0000"/>
                </a:solidFill>
                <a:latin typeface="VNI-Avo" pitchFamily="2" charset="0"/>
                <a:cs typeface="Tahoma" panose="020B0604030504040204" pitchFamily="34" charset="0"/>
                <a:sym typeface="+mn-lt"/>
              </a:rPr>
              <a:t>Baøi</a:t>
            </a:r>
            <a:r>
              <a:rPr lang="en-US" altLang="zh-CN" sz="3000" b="1" dirty="0" smtClean="0">
                <a:solidFill>
                  <a:srgbClr val="FF0000"/>
                </a:solidFill>
                <a:latin typeface="VNI-Avo" pitchFamily="2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PHÉP TRỪ TRONG PHẠM VI 6</a:t>
            </a:r>
            <a:r>
              <a:rPr lang="en-US" altLang="zh-CN" sz="3000" b="1" dirty="0" smtClean="0">
                <a:solidFill>
                  <a:srgbClr val="FF0000"/>
                </a:solidFill>
                <a:latin typeface="VNI-Avo" pitchFamily="2" charset="0"/>
                <a:cs typeface="Tahoma" panose="020B0604030504040204" pitchFamily="34" charset="0"/>
                <a:sym typeface="+mn-lt"/>
              </a:rPr>
              <a:t> </a:t>
            </a:r>
            <a:endParaRPr lang="zh-CN" altLang="en-US" sz="3000" b="1" dirty="0">
              <a:solidFill>
                <a:srgbClr val="FF0000"/>
              </a:solidFill>
              <a:latin typeface="VNI-Avo" pitchFamily="2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9" name="文本框 4"/>
          <p:cNvSpPr txBox="1">
            <a:spLocks noChangeArrowheads="1"/>
          </p:cNvSpPr>
          <p:nvPr/>
        </p:nvSpPr>
        <p:spPr bwMode="auto">
          <a:xfrm>
            <a:off x="2885420" y="4843051"/>
            <a:ext cx="6216435" cy="553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6" tIns="45638" rIns="91276" bIns="45638">
            <a:spAutoFit/>
          </a:bodyPr>
          <a:lstStyle>
            <a:lvl1pPr defTabSz="911225">
              <a:defRPr sz="7200"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 defTabSz="911225">
              <a:defRPr sz="7200"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 defTabSz="911225">
              <a:defRPr sz="7200"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 defTabSz="911225">
              <a:defRPr sz="7200"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 defTabSz="911225">
              <a:defRPr sz="7200"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pPr algn="ctr" eaLnBrk="1" hangingPunct="1"/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Giáo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viên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Nguyễn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Hà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Phương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Dung</a:t>
            </a:r>
            <a:endParaRPr lang="zh-CN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6248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0" y="0"/>
            <a:ext cx="12070080" cy="7010399"/>
            <a:chOff x="0" y="0"/>
            <a:chExt cx="12070080" cy="6238239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2070080" cy="6238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20640" y="3505200"/>
              <a:ext cx="406400" cy="335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0"/>
            <a:ext cx="7579360" cy="276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9125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191000" y="5078570"/>
            <a:ext cx="4419600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oan_1_SGK_27_5_2021_v1_Page56.jpg"/>
          <p:cNvPicPr>
            <a:picLocks noChangeAspect="1"/>
          </p:cNvPicPr>
          <p:nvPr/>
        </p:nvPicPr>
        <p:blipFill>
          <a:blip r:embed="rId2"/>
          <a:srcRect l="9138" t="60544" r="41155" b="19855"/>
          <a:stretch>
            <a:fillRect/>
          </a:stretch>
        </p:blipFill>
        <p:spPr>
          <a:xfrm>
            <a:off x="9301" y="-631065"/>
            <a:ext cx="12182699" cy="5422006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267200" y="5154770"/>
            <a:ext cx="609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953000" y="5154770"/>
            <a:ext cx="609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638800" y="5154770"/>
            <a:ext cx="609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400800" y="5154770"/>
            <a:ext cx="609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162800" y="5154770"/>
            <a:ext cx="609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924800" y="5154770"/>
            <a:ext cx="609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5715000" y="5154770"/>
            <a:ext cx="53340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6400800" y="5154770"/>
            <a:ext cx="53340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7162800" y="5154770"/>
            <a:ext cx="53340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8001000" y="5154770"/>
            <a:ext cx="53340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76800" y="5688170"/>
            <a:ext cx="3352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6 – 4 = 2</a:t>
            </a:r>
          </a:p>
        </p:txBody>
      </p:sp>
    </p:spTree>
    <p:extLst>
      <p:ext uri="{BB962C8B-B14F-4D97-AF65-F5344CB8AC3E}">
        <p14:creationId xmlns:p14="http://schemas.microsoft.com/office/powerpoint/2010/main" val="279740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oan_1_SGK_27_5_2021_v1_Page56.jpg"/>
          <p:cNvPicPr>
            <a:picLocks noChangeAspect="1"/>
          </p:cNvPicPr>
          <p:nvPr/>
        </p:nvPicPr>
        <p:blipFill>
          <a:blip r:embed="rId2"/>
          <a:srcRect l="56579" t="61715" r="8882" b="19541"/>
          <a:stretch>
            <a:fillRect/>
          </a:stretch>
        </p:blipFill>
        <p:spPr>
          <a:xfrm>
            <a:off x="2971801" y="0"/>
            <a:ext cx="7133617" cy="381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91124" y="4267200"/>
            <a:ext cx="3128876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6" name="Oval 5"/>
          <p:cNvSpPr/>
          <p:nvPr/>
        </p:nvSpPr>
        <p:spPr>
          <a:xfrm>
            <a:off x="4643525" y="4343400"/>
            <a:ext cx="457885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8" name="Oval 7"/>
          <p:cNvSpPr/>
          <p:nvPr/>
        </p:nvSpPr>
        <p:spPr>
          <a:xfrm>
            <a:off x="5257116" y="4343400"/>
            <a:ext cx="457885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9" name="Oval 8"/>
          <p:cNvSpPr/>
          <p:nvPr/>
        </p:nvSpPr>
        <p:spPr>
          <a:xfrm>
            <a:off x="5866716" y="4343400"/>
            <a:ext cx="457885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0" name="Oval 9"/>
          <p:cNvSpPr/>
          <p:nvPr/>
        </p:nvSpPr>
        <p:spPr>
          <a:xfrm>
            <a:off x="6476316" y="4343400"/>
            <a:ext cx="457885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1" name="Oval 10"/>
          <p:cNvSpPr/>
          <p:nvPr/>
        </p:nvSpPr>
        <p:spPr>
          <a:xfrm>
            <a:off x="7085916" y="4343400"/>
            <a:ext cx="457885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13" name="Straight Connector 12"/>
          <p:cNvCxnSpPr/>
          <p:nvPr/>
        </p:nvCxnSpPr>
        <p:spPr>
          <a:xfrm rot="5400000" flipH="1" flipV="1">
            <a:off x="5829300" y="4381500"/>
            <a:ext cx="45720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6438900" y="4381500"/>
            <a:ext cx="45720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 flipH="1" flipV="1">
            <a:off x="7048500" y="4381500"/>
            <a:ext cx="45720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419600" y="5029200"/>
            <a:ext cx="3352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5 – 3 = 2</a:t>
            </a:r>
          </a:p>
        </p:txBody>
      </p:sp>
    </p:spTree>
    <p:extLst>
      <p:ext uri="{BB962C8B-B14F-4D97-AF65-F5344CB8AC3E}">
        <p14:creationId xmlns:p14="http://schemas.microsoft.com/office/powerpoint/2010/main" val="193700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960"/>
            <a:ext cx="11836400" cy="623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8400" y="3718560"/>
            <a:ext cx="406400" cy="33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8720" y="111760"/>
            <a:ext cx="7731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HP001 5 hàng"/>
                <a:cs typeface="Times New Roman" pitchFamily="18" charset="0"/>
              </a:rPr>
              <a:t>Thứ</a:t>
            </a:r>
            <a:r>
              <a:rPr lang="en-US" sz="2400" b="1" dirty="0" smtClean="0">
                <a:latin typeface="HP001 5 hàng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HP001 5 hàng"/>
                <a:cs typeface="Times New Roman" pitchFamily="18" charset="0"/>
              </a:rPr>
              <a:t>hai</a:t>
            </a:r>
            <a:r>
              <a:rPr lang="en-US" sz="2400" b="1" dirty="0" smtClean="0">
                <a:latin typeface="HP001 5 hàng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HP001 5 hàng"/>
                <a:cs typeface="Times New Roman" pitchFamily="18" charset="0"/>
              </a:rPr>
              <a:t>ngày</a:t>
            </a:r>
            <a:r>
              <a:rPr lang="en-US" sz="2400" b="1" dirty="0" smtClean="0">
                <a:latin typeface="HP001 5 hàng"/>
                <a:cs typeface="Times New Roman" pitchFamily="18" charset="0"/>
              </a:rPr>
              <a:t> 06 </a:t>
            </a:r>
            <a:r>
              <a:rPr lang="en-US" sz="2400" b="1" dirty="0" err="1" smtClean="0">
                <a:latin typeface="HP001 5 hàng"/>
                <a:cs typeface="Times New Roman" pitchFamily="18" charset="0"/>
              </a:rPr>
              <a:t>tháng</a:t>
            </a:r>
            <a:r>
              <a:rPr lang="en-US" sz="2400" b="1" dirty="0" smtClean="0">
                <a:latin typeface="HP001 5 hàng"/>
                <a:cs typeface="Times New Roman" pitchFamily="18" charset="0"/>
              </a:rPr>
              <a:t> 12 </a:t>
            </a:r>
            <a:r>
              <a:rPr lang="en-US" sz="2400" b="1" dirty="0" err="1" smtClean="0">
                <a:latin typeface="HP001 5 hàng"/>
                <a:cs typeface="Times New Roman" pitchFamily="18" charset="0"/>
              </a:rPr>
              <a:t>năm</a:t>
            </a:r>
            <a:r>
              <a:rPr lang="en-US" sz="2400" b="1" dirty="0" smtClean="0">
                <a:latin typeface="HP001 5 hàng"/>
                <a:cs typeface="Times New Roman" pitchFamily="18" charset="0"/>
              </a:rPr>
              <a:t> 2021</a:t>
            </a:r>
          </a:p>
          <a:p>
            <a:pPr algn="ctr"/>
            <a:r>
              <a:rPr lang="en-US" sz="2400" b="1" u="sng" dirty="0" smtClean="0">
                <a:latin typeface="HP001 5 hàng"/>
                <a:cs typeface="Times New Roman" pitchFamily="18" charset="0"/>
              </a:rPr>
              <a:t>Toán</a:t>
            </a:r>
            <a:endParaRPr lang="en-US" sz="2400" b="1" u="sng" dirty="0">
              <a:latin typeface="HP001 5 hàng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11120" y="1026160"/>
            <a:ext cx="7731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Phép trừ trong phạm vi 6</a:t>
            </a:r>
            <a:endParaRPr lang="en-US" sz="2800" b="1" u="sng" dirty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8686800" y="2667000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600200" y="1676400"/>
            <a:ext cx="3048000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676400" y="17526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362200" y="17526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24200" y="17526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962400" y="17526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438400" y="1752600"/>
            <a:ext cx="53340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3200400" y="1752600"/>
            <a:ext cx="53340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962400" y="1752600"/>
            <a:ext cx="53340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52600" y="2590801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4 – 3 =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200400" y="2667000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200400" y="2667000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172200" y="1676400"/>
            <a:ext cx="4419600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248400" y="17526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934200" y="17526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620000" y="17526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8382000" y="17526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9144000" y="17526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9906000" y="17526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9982200" y="1752600"/>
            <a:ext cx="53340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239000" y="2590801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6 – 1 =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686800" y="2667000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524000" y="3886200"/>
            <a:ext cx="4419600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1600200" y="39624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286000" y="39624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971800" y="39624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733800" y="39624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495800" y="39624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257800" y="3962400"/>
            <a:ext cx="6096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 rot="5400000">
            <a:off x="5334000" y="3962400"/>
            <a:ext cx="53340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3200400" y="5068669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752600" y="499247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6 – 3 =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200400" y="5068669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46" name="Straight Connector 45"/>
          <p:cNvCxnSpPr/>
          <p:nvPr/>
        </p:nvCxnSpPr>
        <p:spPr>
          <a:xfrm rot="5400000">
            <a:off x="4572000" y="3962400"/>
            <a:ext cx="53340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3810000" y="3962400"/>
            <a:ext cx="533400" cy="533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6472324" y="3886200"/>
            <a:ext cx="3586076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9" name="Oval 48"/>
          <p:cNvSpPr/>
          <p:nvPr/>
        </p:nvSpPr>
        <p:spPr>
          <a:xfrm>
            <a:off x="6624724" y="3962400"/>
            <a:ext cx="538076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50" name="Oval 49"/>
          <p:cNvSpPr/>
          <p:nvPr/>
        </p:nvSpPr>
        <p:spPr>
          <a:xfrm>
            <a:off x="7238316" y="3962400"/>
            <a:ext cx="534085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51" name="Oval 50"/>
          <p:cNvSpPr/>
          <p:nvPr/>
        </p:nvSpPr>
        <p:spPr>
          <a:xfrm>
            <a:off x="7847916" y="3962400"/>
            <a:ext cx="534085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52" name="Oval 51"/>
          <p:cNvSpPr/>
          <p:nvPr/>
        </p:nvSpPr>
        <p:spPr>
          <a:xfrm>
            <a:off x="8457516" y="3962400"/>
            <a:ext cx="534085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53" name="Oval 52"/>
          <p:cNvSpPr/>
          <p:nvPr/>
        </p:nvSpPr>
        <p:spPr>
          <a:xfrm>
            <a:off x="9067116" y="3962400"/>
            <a:ext cx="610285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54" name="Straight Connector 53"/>
          <p:cNvCxnSpPr/>
          <p:nvPr/>
        </p:nvCxnSpPr>
        <p:spPr>
          <a:xfrm rot="5400000" flipH="1" flipV="1">
            <a:off x="7886700" y="4076700"/>
            <a:ext cx="45720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 flipH="1" flipV="1">
            <a:off x="8496300" y="4076700"/>
            <a:ext cx="45720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H="1" flipV="1">
            <a:off x="9182100" y="4076700"/>
            <a:ext cx="45720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5400000" flipH="1" flipV="1">
            <a:off x="7277100" y="4076700"/>
            <a:ext cx="45720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8458200" y="5029200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7010400" y="4953001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5 – 4 = 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458200" y="5029200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458720" y="-4151"/>
            <a:ext cx="7731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Thứ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hai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06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tháng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12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năm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2021</a:t>
            </a:r>
          </a:p>
          <a:p>
            <a:pPr algn="ctr"/>
            <a:r>
              <a:rPr lang="en-US" sz="2400" b="1" u="sng" dirty="0" smtClean="0">
                <a:latin typeface="HP001 5 hàng" pitchFamily="34" charset="0"/>
                <a:cs typeface="Times New Roman" pitchFamily="18" charset="0"/>
              </a:rPr>
              <a:t>Toán</a:t>
            </a:r>
            <a:endParaRPr lang="en-US" sz="2400" b="1" u="sng" dirty="0"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606444" y="755737"/>
            <a:ext cx="7731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Phép trừ trong phạm vi 6</a:t>
            </a:r>
            <a:endParaRPr lang="en-US" sz="2800" b="1" u="sng" dirty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36890" y="1086225"/>
            <a:ext cx="240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Bài 1: Số?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96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14" grpId="0" animBg="1"/>
      <p:bldP spid="5" grpId="0" animBg="1"/>
      <p:bldP spid="6" grpId="0" animBg="1"/>
      <p:bldP spid="7" grpId="0" animBg="1"/>
      <p:bldP spid="8" grpId="0" animBg="1"/>
      <p:bldP spid="17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2" grpId="0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3" grpId="0" animBg="1"/>
      <p:bldP spid="44" grpId="0"/>
      <p:bldP spid="45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8" grpId="0" animBg="1"/>
      <p:bldP spid="59" grpId="0"/>
      <p:bldP spid="6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8720" y="111760"/>
            <a:ext cx="7731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HP001 5 hàng"/>
                <a:cs typeface="Times New Roman" pitchFamily="18" charset="0"/>
              </a:rPr>
              <a:t>Thứ</a:t>
            </a:r>
            <a:r>
              <a:rPr lang="en-US" sz="2400" b="1" dirty="0" smtClean="0">
                <a:latin typeface="HP001 5 hàng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HP001 5 hàng"/>
                <a:cs typeface="Times New Roman" pitchFamily="18" charset="0"/>
              </a:rPr>
              <a:t>hai</a:t>
            </a:r>
            <a:r>
              <a:rPr lang="en-US" sz="2400" b="1" dirty="0" smtClean="0">
                <a:latin typeface="HP001 5 hàng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HP001 5 hàng"/>
                <a:cs typeface="Times New Roman" pitchFamily="18" charset="0"/>
              </a:rPr>
              <a:t>ngày</a:t>
            </a:r>
            <a:r>
              <a:rPr lang="en-US" sz="2400" b="1" dirty="0" smtClean="0">
                <a:latin typeface="HP001 5 hàng"/>
                <a:cs typeface="Times New Roman" pitchFamily="18" charset="0"/>
              </a:rPr>
              <a:t> 06 </a:t>
            </a:r>
            <a:r>
              <a:rPr lang="en-US" sz="2400" b="1" dirty="0" err="1" smtClean="0">
                <a:latin typeface="HP001 5 hàng"/>
                <a:cs typeface="Times New Roman" pitchFamily="18" charset="0"/>
              </a:rPr>
              <a:t>tháng</a:t>
            </a:r>
            <a:r>
              <a:rPr lang="en-US" sz="2400" b="1" dirty="0" smtClean="0">
                <a:latin typeface="HP001 5 hàng"/>
                <a:cs typeface="Times New Roman" pitchFamily="18" charset="0"/>
              </a:rPr>
              <a:t> 12 </a:t>
            </a:r>
            <a:r>
              <a:rPr lang="en-US" sz="2400" b="1" dirty="0" err="1" smtClean="0">
                <a:latin typeface="HP001 5 hàng"/>
                <a:cs typeface="Times New Roman" pitchFamily="18" charset="0"/>
              </a:rPr>
              <a:t>năm</a:t>
            </a:r>
            <a:r>
              <a:rPr lang="en-US" sz="2400" b="1" dirty="0" smtClean="0">
                <a:latin typeface="HP001 5 hàng"/>
                <a:cs typeface="Times New Roman" pitchFamily="18" charset="0"/>
              </a:rPr>
              <a:t> 2021</a:t>
            </a:r>
          </a:p>
          <a:p>
            <a:pPr algn="ctr"/>
            <a:r>
              <a:rPr lang="en-US" sz="2400" b="1" u="sng" dirty="0" smtClean="0">
                <a:latin typeface="HP001 5 hàng"/>
                <a:cs typeface="Times New Roman" pitchFamily="18" charset="0"/>
              </a:rPr>
              <a:t>Toán</a:t>
            </a:r>
            <a:endParaRPr lang="en-US" sz="2400" b="1" u="sng" dirty="0">
              <a:latin typeface="HP001 5 hàng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11120" y="1026160"/>
            <a:ext cx="7731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Phép trừ trong phạm vi 6</a:t>
            </a:r>
            <a:endParaRPr lang="en-US" sz="2800" b="1" u="sng" dirty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0" y="2486497"/>
            <a:ext cx="11217080" cy="3012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1524000" y="3145638"/>
            <a:ext cx="9144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1524000" y="4286387"/>
            <a:ext cx="9144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3" action="ppaction://hlinksldjump"/>
            <a:extLst>
              <a:ext uri="{FF2B5EF4-FFF2-40B4-BE49-F238E27FC236}">
                <a16:creationId xmlns=""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004" y="2341441"/>
            <a:ext cx="1476884" cy="1743607"/>
          </a:xfrm>
          <a:prstGeom prst="rect">
            <a:avLst/>
          </a:prstGeom>
        </p:spPr>
      </p:pic>
      <p:pic>
        <p:nvPicPr>
          <p:cNvPr id="9" name="Picture 8">
            <a:hlinkClick r:id="rId3" action="ppaction://hlinksldjump"/>
            <a:extLst>
              <a:ext uri="{FF2B5EF4-FFF2-40B4-BE49-F238E27FC236}">
                <a16:creationId xmlns=""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305" y="1764015"/>
            <a:ext cx="1545470" cy="1383912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  <a:extLst>
              <a:ext uri="{FF2B5EF4-FFF2-40B4-BE49-F238E27FC236}">
                <a16:creationId xmlns=""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858" y="2341440"/>
            <a:ext cx="1476884" cy="1743607"/>
          </a:xfrm>
          <a:prstGeom prst="rect">
            <a:avLst/>
          </a:prstGeom>
        </p:spPr>
      </p:pic>
      <p:pic>
        <p:nvPicPr>
          <p:cNvPr id="11" name="Picture 10">
            <a:hlinkClick r:id="rId6" action="ppaction://hlinksldjump"/>
            <a:extLst>
              <a:ext uri="{FF2B5EF4-FFF2-40B4-BE49-F238E27FC236}">
                <a16:creationId xmlns=""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361" y="1764014"/>
            <a:ext cx="1545470" cy="1383912"/>
          </a:xfrm>
          <a:prstGeom prst="rect">
            <a:avLst/>
          </a:prstGeom>
        </p:spPr>
      </p:pic>
      <p:pic>
        <p:nvPicPr>
          <p:cNvPr id="12" name="Picture 11">
            <a:hlinkClick r:id="rId9" action="ppaction://hlinksldjump"/>
            <a:extLst>
              <a:ext uri="{FF2B5EF4-FFF2-40B4-BE49-F238E27FC236}">
                <a16:creationId xmlns=""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712" y="2315314"/>
            <a:ext cx="1476884" cy="1743607"/>
          </a:xfrm>
          <a:prstGeom prst="rect">
            <a:avLst/>
          </a:prstGeom>
        </p:spPr>
      </p:pic>
      <p:pic>
        <p:nvPicPr>
          <p:cNvPr id="13" name="Picture 12">
            <a:hlinkClick r:id="rId9" action="ppaction://hlinksldjump"/>
            <a:extLst>
              <a:ext uri="{FF2B5EF4-FFF2-40B4-BE49-F238E27FC236}">
                <a16:creationId xmlns=""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013" y="1764015"/>
            <a:ext cx="1545470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6308767"/>
            <a:ext cx="4571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2" y="6308767"/>
            <a:ext cx="4571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2"/>
            <a:ext cx="4571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2" y="2"/>
            <a:ext cx="4571999" cy="33481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895600" y="762001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2" name="Right Arrow 1">
            <a:hlinkClick r:id="rId13" action="ppaction://hlinksldjump"/>
          </p:cNvPr>
          <p:cNvSpPr/>
          <p:nvPr/>
        </p:nvSpPr>
        <p:spPr>
          <a:xfrm>
            <a:off x="10311619" y="2026218"/>
            <a:ext cx="1631852" cy="101875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9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1" y="4860843"/>
            <a:ext cx="1476884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327" y="4348732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68906" y="3920234"/>
            <a:ext cx="1102995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531929"/>
            <a:ext cx="2438330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238844" y="4702479"/>
            <a:ext cx="2413528" cy="914198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10" action="ppaction://hlinksldjump"/>
              </a:rPr>
              <a:t>HOME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5963912"/>
            <a:ext cx="714375" cy="101917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781" y="5109245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97226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  <p:sp>
        <p:nvSpPr>
          <p:cNvPr id="23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2180471" y="1655736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</a:p>
        </p:txBody>
      </p:sp>
      <p:sp>
        <p:nvSpPr>
          <p:cNvPr id="24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8913" y="2828079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</a:p>
        </p:txBody>
      </p:sp>
      <p:sp>
        <p:nvSpPr>
          <p:cNvPr id="25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7228540" y="2808924"/>
            <a:ext cx="1204048" cy="1397431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en-US" sz="7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47861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</a:p>
        </p:txBody>
      </p:sp>
      <p:sp>
        <p:nvSpPr>
          <p:cNvPr id="29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7386997" y="75976"/>
            <a:ext cx="772735" cy="1400369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7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7354884" y="1521221"/>
            <a:ext cx="930987" cy="128770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7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3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1" y="4860843"/>
            <a:ext cx="1476884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327" y="4348732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68906" y="3920234"/>
            <a:ext cx="1102995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29982" y="5389822"/>
            <a:ext cx="2438330" cy="302113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128481" y="4763114"/>
            <a:ext cx="2781770" cy="77606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9" action="ppaction://hlinksldjump"/>
              </a:rPr>
              <a:t>HOME</a:t>
            </a:r>
            <a:endParaRPr lang="en-US" sz="28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227" y="5879489"/>
            <a:ext cx="1146563" cy="101917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660" y="5518129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97226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  <p:sp>
        <p:nvSpPr>
          <p:cNvPr id="17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2180471" y="1655736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</a:p>
        </p:txBody>
      </p:sp>
      <p:sp>
        <p:nvSpPr>
          <p:cNvPr id="18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8913" y="2828079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</a:p>
        </p:txBody>
      </p:sp>
      <p:sp>
        <p:nvSpPr>
          <p:cNvPr id="19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7228540" y="2808924"/>
            <a:ext cx="1204048" cy="1397431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7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47861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</a:p>
        </p:txBody>
      </p:sp>
      <p:sp>
        <p:nvSpPr>
          <p:cNvPr id="21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7386997" y="75976"/>
            <a:ext cx="772735" cy="1400369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US" sz="7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7354884" y="1521221"/>
            <a:ext cx="930987" cy="128770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en-US" sz="7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6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35CB0125-D3AC-4EAA-805B-8C88E3954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663986"/>
            <a:ext cx="12192000" cy="6851394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224135"/>
            <a:ext cx="8919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ungee Inline" pitchFamily="2" charset="0"/>
              </a:rPr>
              <a:t>VƯỢT CHƯỚNG NGẠI VẬT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89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1" y="4860843"/>
            <a:ext cx="1476884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327" y="4348732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68906" y="3920234"/>
            <a:ext cx="1102995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602265"/>
            <a:ext cx="2438330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609119" y="4693920"/>
            <a:ext cx="2311417" cy="1037583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10" action="ppaction://hlinksldjump"/>
              </a:rPr>
              <a:t>GO HOME</a:t>
            </a:r>
            <a:endParaRPr lang="en-US" sz="28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6034248"/>
            <a:ext cx="714375" cy="101917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997" y="5267849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502920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  <p:sp>
        <p:nvSpPr>
          <p:cNvPr id="17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2180471" y="1655736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</a:p>
        </p:txBody>
      </p:sp>
      <p:sp>
        <p:nvSpPr>
          <p:cNvPr id="18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8913" y="2828079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</a:p>
        </p:txBody>
      </p:sp>
      <p:sp>
        <p:nvSpPr>
          <p:cNvPr id="19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7228540" y="2808924"/>
            <a:ext cx="1204048" cy="1397431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en-US" sz="7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47861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7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en-US" sz="7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</a:p>
        </p:txBody>
      </p:sp>
      <p:sp>
        <p:nvSpPr>
          <p:cNvPr id="21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7386997" y="75976"/>
            <a:ext cx="772735" cy="1400369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en-US" sz="7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7354884" y="1521221"/>
            <a:ext cx="930987" cy="128770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en-US" sz="7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83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2560" y="914400"/>
            <a:ext cx="8829040" cy="433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11200" y="406400"/>
            <a:ext cx="240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Bài 3: a) Số?</a:t>
            </a:r>
            <a:endParaRPr lang="en-US" sz="2400" b="1" u="sng" dirty="0"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42720" y="914400"/>
            <a:ext cx="4429760" cy="2164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5"/>
          <p:cNvSpPr/>
          <p:nvPr/>
        </p:nvSpPr>
        <p:spPr>
          <a:xfrm>
            <a:off x="5008880" y="894080"/>
            <a:ext cx="772160" cy="508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35040" y="914400"/>
            <a:ext cx="4254900" cy="2164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/>
          <p:cNvSpPr/>
          <p:nvPr/>
        </p:nvSpPr>
        <p:spPr>
          <a:xfrm>
            <a:off x="9540240" y="894080"/>
            <a:ext cx="741680" cy="53848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42720" y="3230880"/>
            <a:ext cx="4429760" cy="20726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5008880" y="3210560"/>
            <a:ext cx="772160" cy="48768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55360" y="3230880"/>
            <a:ext cx="4254900" cy="21132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9560560" y="3210560"/>
            <a:ext cx="741680" cy="59944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8480" y="121920"/>
            <a:ext cx="8829040" cy="644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1600" y="60960"/>
            <a:ext cx="240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Bài 3:</a:t>
            </a:r>
            <a:endParaRPr lang="en-US" sz="2400" b="1" u="sng" dirty="0"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67760" y="2255520"/>
            <a:ext cx="619760" cy="6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52640" y="2326640"/>
            <a:ext cx="619760" cy="6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88960" y="2336800"/>
            <a:ext cx="619760" cy="6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04960" y="2326640"/>
            <a:ext cx="619760" cy="6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00960" y="5760720"/>
            <a:ext cx="619760" cy="6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88080" y="5720080"/>
            <a:ext cx="619760" cy="6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65040" y="5669280"/>
            <a:ext cx="619760" cy="6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62800" y="5699760"/>
            <a:ext cx="619760" cy="6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148320" y="5689600"/>
            <a:ext cx="619760" cy="6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215120" y="5679440"/>
            <a:ext cx="619760" cy="6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78000" y="172720"/>
            <a:ext cx="4094480" cy="29057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loud 16"/>
          <p:cNvSpPr/>
          <p:nvPr/>
        </p:nvSpPr>
        <p:spPr>
          <a:xfrm>
            <a:off x="5039360" y="191657"/>
            <a:ext cx="772160" cy="68210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299200" y="203200"/>
            <a:ext cx="4368800" cy="28854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/>
          <p:cNvSpPr/>
          <p:nvPr/>
        </p:nvSpPr>
        <p:spPr>
          <a:xfrm>
            <a:off x="9875520" y="274320"/>
            <a:ext cx="741680" cy="53848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88160" y="3230880"/>
            <a:ext cx="4084320" cy="32816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>
            <a:off x="5008880" y="3210560"/>
            <a:ext cx="772160" cy="48768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68720" y="3230880"/>
            <a:ext cx="4378960" cy="33121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>
            <a:off x="9895840" y="3210560"/>
            <a:ext cx="741680" cy="59944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8720" y="111760"/>
            <a:ext cx="7731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Thứ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hai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06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tháng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12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năm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2021</a:t>
            </a:r>
          </a:p>
          <a:p>
            <a:pPr algn="ctr"/>
            <a:r>
              <a:rPr lang="en-US" sz="2400" b="1" u="sng" dirty="0" smtClean="0">
                <a:latin typeface="HP001 5 hàng" pitchFamily="34" charset="0"/>
                <a:cs typeface="Times New Roman" pitchFamily="18" charset="0"/>
              </a:rPr>
              <a:t>Toán</a:t>
            </a:r>
            <a:endParaRPr lang="en-US" sz="2400" b="1" u="sng" dirty="0"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11120" y="1026160"/>
            <a:ext cx="7731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Phép trừ trong phạm vi 6</a:t>
            </a:r>
            <a:endParaRPr lang="en-US" sz="2800" b="1" u="sng" dirty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8720" y="111760"/>
            <a:ext cx="7731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Thứ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hai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06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tháng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12 </a:t>
            </a:r>
            <a:r>
              <a:rPr lang="en-US" sz="2400" b="1" dirty="0" err="1" smtClean="0">
                <a:latin typeface="HP001 5 hàng" pitchFamily="34" charset="0"/>
                <a:cs typeface="Times New Roman" pitchFamily="18" charset="0"/>
              </a:rPr>
              <a:t>năm</a:t>
            </a:r>
            <a:r>
              <a:rPr lang="en-US" sz="2400" b="1" dirty="0" smtClean="0">
                <a:latin typeface="HP001 5 hàng" pitchFamily="34" charset="0"/>
                <a:cs typeface="Times New Roman" pitchFamily="18" charset="0"/>
              </a:rPr>
              <a:t> 2021</a:t>
            </a:r>
          </a:p>
          <a:p>
            <a:pPr algn="ctr"/>
            <a:r>
              <a:rPr lang="en-US" sz="2400" b="1" u="sng" dirty="0" smtClean="0">
                <a:latin typeface="HP001 5 hàng" pitchFamily="34" charset="0"/>
                <a:cs typeface="Times New Roman" pitchFamily="18" charset="0"/>
              </a:rPr>
              <a:t>Toán</a:t>
            </a:r>
            <a:endParaRPr lang="en-US" sz="2400" b="1" u="sng" dirty="0"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9040" y="1026160"/>
            <a:ext cx="7731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Phép trừ trong phạm vi 6</a:t>
            </a:r>
            <a:endParaRPr lang="en-US" sz="2800" b="1" u="sng" dirty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" y="1524000"/>
            <a:ext cx="2407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HP001 5 hàng" pitchFamily="34" charset="0"/>
                <a:cs typeface="Times New Roman" pitchFamily="18" charset="0"/>
              </a:rPr>
              <a:t>Bài 1: Số?</a:t>
            </a:r>
            <a:endParaRPr lang="en-US" sz="2000" b="1" u="sng" dirty="0"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640" y="202184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6480" y="203200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8480" y="203200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70480" y="202184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32480" y="202184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76240" y="202184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080" y="203200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90080" y="203200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52080" y="202184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14080" y="202184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3840" y="257048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5680" y="258064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57680" y="258064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9680" y="257048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81680" y="257048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86400" y="258064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38240" y="259080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00240" y="259080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62240" y="258064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24240" y="2580640"/>
            <a:ext cx="7518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440" y="3048000"/>
            <a:ext cx="2407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HP001 5 hàng" pitchFamily="34" charset="0"/>
                <a:cs typeface="Times New Roman" pitchFamily="18" charset="0"/>
              </a:rPr>
              <a:t>Bài 2: Tính</a:t>
            </a:r>
            <a:endParaRPr lang="en-US" sz="2000" b="1" u="sng" dirty="0"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1840" y="3373120"/>
            <a:ext cx="162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2 - 1 =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3 - 2 =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5 - 1 =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85360" y="3362960"/>
            <a:ext cx="2113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4 - 2 =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4 - 1 =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6 - 5 =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707120" y="3383280"/>
            <a:ext cx="1666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4 - 4 =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5 - 5 =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6 - 6 =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2320" y="4450080"/>
            <a:ext cx="5222240" cy="202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TextBox 31"/>
          <p:cNvSpPr txBox="1"/>
          <p:nvPr/>
        </p:nvSpPr>
        <p:spPr>
          <a:xfrm>
            <a:off x="121920" y="4354084"/>
            <a:ext cx="1424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HP001 5 hàng" pitchFamily="34" charset="0"/>
                <a:cs typeface="Times New Roman" pitchFamily="18" charset="0"/>
              </a:rPr>
              <a:t>Bài 3:</a:t>
            </a:r>
            <a:endParaRPr lang="en-US" b="1" u="sng" dirty="0"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29761" y="5110176"/>
            <a:ext cx="366578" cy="213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059681" y="6166816"/>
            <a:ext cx="366578" cy="213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461761" y="6187136"/>
            <a:ext cx="366578" cy="213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492241" y="5140656"/>
            <a:ext cx="366578" cy="213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091681" y="5140656"/>
            <a:ext cx="366578" cy="213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680961" y="5130496"/>
            <a:ext cx="366578" cy="213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810001" y="6197296"/>
            <a:ext cx="366578" cy="213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450081" y="6187136"/>
            <a:ext cx="366578" cy="213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101841" y="6187136"/>
            <a:ext cx="366578" cy="213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711441" y="6197296"/>
            <a:ext cx="366578" cy="213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607" y="1096402"/>
            <a:ext cx="772044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647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3" descr="82itgk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251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Box 10"/>
          <p:cNvSpPr txBox="1">
            <a:spLocks noChangeArrowheads="1"/>
          </p:cNvSpPr>
          <p:nvPr/>
        </p:nvSpPr>
        <p:spPr bwMode="auto">
          <a:xfrm>
            <a:off x="3810000" y="2622949"/>
            <a:ext cx="5029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C00000"/>
                </a:solidFill>
                <a:latin typeface="Calibri" panose="020F0502020204030204" pitchFamily="34" charset="0"/>
              </a:rPr>
              <a:t>Chúc các em học tập tốt!</a:t>
            </a:r>
          </a:p>
        </p:txBody>
      </p:sp>
    </p:spTree>
    <p:extLst>
      <p:ext uri="{BB962C8B-B14F-4D97-AF65-F5344CB8AC3E}">
        <p14:creationId xmlns:p14="http://schemas.microsoft.com/office/powerpoint/2010/main" val="238943400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5124" name="Picture 4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2"/>
            <a:ext cx="3524192" cy="1632647"/>
          </a:xfrm>
          <a:prstGeom prst="rect">
            <a:avLst/>
          </a:prstGeom>
        </p:spPr>
      </p:pic>
      <p:pic>
        <p:nvPicPr>
          <p:cNvPr id="11" name="c1">
            <a:hlinkClick r:id="rId6" action="ppaction://hlinksldjump"/>
            <a:extLst>
              <a:ext uri="{FF2B5EF4-FFF2-40B4-BE49-F238E27FC236}">
                <a16:creationId xmlns=""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  <p:pic>
        <p:nvPicPr>
          <p:cNvPr id="9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970" y="3908138"/>
            <a:ext cx="4318979" cy="2949862"/>
          </a:xfrm>
          <a:prstGeom prst="rect">
            <a:avLst/>
          </a:prstGeom>
        </p:spPr>
      </p:pic>
      <p:pic>
        <p:nvPicPr>
          <p:cNvPr id="12" name="Anpan Man_s March - Various Artists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6827203" y="2158683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8"/>
            <a:ext cx="3524192" cy="163264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Montserrat Alternates Black" panose="00000A00000000000000" pitchFamily="50" charset="0"/>
              </a:rPr>
              <a:t>ĐÚNG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Montserrat Alternates Black" panose="00000A00000000000000" pitchFamily="50" charset="0"/>
              </a:rPr>
              <a:t>SAI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34" name="c2 2">
            <a:hlinkClick r:id="rId10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255813" y="614998"/>
            <a:ext cx="247880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4 - 2 = 2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38" y="3818363"/>
            <a:ext cx="4318979" cy="2949862"/>
          </a:xfrm>
          <a:prstGeom prst="rect">
            <a:avLst/>
          </a:prstGeom>
        </p:spPr>
      </p:pic>
      <p:pic>
        <p:nvPicPr>
          <p:cNvPr id="38" name="Anpan Man_s March - Various Artists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9316403" y="370523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5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5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35" grpId="1" animBg="1"/>
      <p:bldP spid="35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-424070" y="30239"/>
            <a:ext cx="24384000" cy="6777529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Montserrat Alternates Black" panose="00000A00000000000000" pitchFamily="50" charset="0"/>
              </a:rPr>
              <a:t>ĐÚNG</a:t>
            </a:r>
            <a:endParaRPr lang="en-US" sz="2800" b="1" dirty="0"/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Montserrat Alternates Black" panose="00000A00000000000000" pitchFamily="50" charset="0"/>
              </a:rPr>
              <a:t>SAI</a:t>
            </a:r>
            <a:endParaRPr lang="en-US" sz="2800" b="1" dirty="0"/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34" name="c2 2">
            <a:hlinkClick r:id="rId10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594058" y="413117"/>
            <a:ext cx="247880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3 - 1 = 2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905" y="3908138"/>
            <a:ext cx="4318979" cy="2949862"/>
          </a:xfrm>
          <a:prstGeom prst="rect">
            <a:avLst/>
          </a:prstGeom>
        </p:spPr>
      </p:pic>
      <p:pic>
        <p:nvPicPr>
          <p:cNvPr id="38" name="Anpan Man_s March - Various Artists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8483283" y="736283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5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5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5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36" grpId="0" animBg="1"/>
      <p:bldP spid="3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6" y="3901194"/>
            <a:ext cx="2161450" cy="27432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Montserrat Alternates Black" panose="00000A00000000000000" pitchFamily="50" charset="0"/>
              </a:rPr>
              <a:t>ĐÚNG</a:t>
            </a:r>
            <a:endParaRPr lang="en-US" sz="2800" b="1" dirty="0"/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Montserrat Alternates Black" panose="00000A00000000000000" pitchFamily="50" charset="0"/>
              </a:rPr>
              <a:t>SAI</a:t>
            </a:r>
            <a:endParaRPr lang="en-US" sz="2800" b="1" dirty="0"/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554" y="4472912"/>
            <a:ext cx="3990327" cy="2662212"/>
          </a:xfrm>
          <a:prstGeom prst="rect">
            <a:avLst/>
          </a:prstGeom>
        </p:spPr>
      </p:pic>
      <p:pic>
        <p:nvPicPr>
          <p:cNvPr id="34" name="c2 2">
            <a:hlinkClick r:id="rId10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705964"/>
            <a:ext cx="1286109" cy="133755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257404" y="572414"/>
            <a:ext cx="247880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5 - 1 = 4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02" y="3834891"/>
            <a:ext cx="4318979" cy="2949862"/>
          </a:xfrm>
          <a:prstGeom prst="rect">
            <a:avLst/>
          </a:prstGeom>
        </p:spPr>
      </p:pic>
      <p:pic>
        <p:nvPicPr>
          <p:cNvPr id="38" name="Anpan Man_s March - Various Artists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8950643" y="411163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5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5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1 3.7037E-6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36" grpId="0" animBg="1"/>
      <p:bldP spid="3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3" y="4500326"/>
            <a:ext cx="4065092" cy="271209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Montserrat Alternates Black" panose="00000A00000000000000" pitchFamily="50" charset="0"/>
              </a:rPr>
              <a:t>ĐÚNG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Montserrat Alternates Black" panose="00000A00000000000000" pitchFamily="50" charset="0"/>
              </a:rPr>
              <a:t>SAI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894" y="3818898"/>
            <a:ext cx="3078838" cy="2907792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817" y="4879767"/>
            <a:ext cx="1286109" cy="1297196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322805" y="521336"/>
            <a:ext cx="247880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4 - 1 = 3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Anpan Man_s March - Various Artists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5973763" y="3306763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5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1 1.48148E-6 " pathEditMode="relative" rAng="0" ptsTypes="AA">
                                      <p:cBhvr>
                                        <p:cTn id="5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1 1.11022E-16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36" grpId="0" animBg="1"/>
      <p:bldP spid="3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12713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65" y="3865247"/>
            <a:ext cx="3990327" cy="2815093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78" y="3916755"/>
            <a:ext cx="3078927" cy="290787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Montserrat Alternates Black" panose="00000A00000000000000" pitchFamily="50" charset="0"/>
              </a:rPr>
              <a:t>ĐÚNG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Montserrat Alternates Black" panose="00000A00000000000000" pitchFamily="50" charset="0"/>
              </a:rPr>
              <a:t>SAI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008" y="97746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1336275" y="512715"/>
            <a:ext cx="247880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6 - 1 = 5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90" y="3645631"/>
            <a:ext cx="4318979" cy="2949862"/>
          </a:xfrm>
          <a:prstGeom prst="rect">
            <a:avLst/>
          </a:prstGeom>
        </p:spPr>
      </p:pic>
      <p:pic>
        <p:nvPicPr>
          <p:cNvPr id="17" name="Anpan Man_s March - Various Artists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8676323" y="329883"/>
            <a:ext cx="244475" cy="24447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030797" y="55689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Montserrat Alternates Black" panose="00000A00000000000000" pitchFamily="50" charset="0"/>
              </a:rPr>
              <a:t>SAI</a:t>
            </a:r>
            <a:endParaRPr lang="en-US" sz="2800" dirty="0"/>
          </a:p>
        </p:txBody>
      </p:sp>
      <p:pic>
        <p:nvPicPr>
          <p:cNvPr id="18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547" y="106366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20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65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7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38" grpId="0" animBg="1"/>
      <p:bldP spid="38" grpId="1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34600" y="6553200"/>
            <a:ext cx="304800" cy="304800"/>
          </a:xfrm>
          <a:prstGeom prst="rect">
            <a:avLst/>
          </a:prstGeom>
        </p:spPr>
      </p:pic>
      <p:pic>
        <p:nvPicPr>
          <p:cNvPr id="6" name="Picture 5" descr="ô li và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"/>
            <a:ext cx="10820400" cy="72389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76139" y="1129188"/>
            <a:ext cx="7731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HP001 5 hàng"/>
                <a:cs typeface="Times New Roman" pitchFamily="18" charset="0"/>
              </a:rPr>
              <a:t>Thứ</a:t>
            </a:r>
            <a:r>
              <a:rPr lang="en-US" sz="2400" b="1" dirty="0" smtClean="0">
                <a:solidFill>
                  <a:schemeClr val="bg1"/>
                </a:solidFill>
                <a:latin typeface="HP001 5 hàng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5 hàng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chemeClr val="bg1"/>
                </a:solidFill>
                <a:latin typeface="HP001 5 hàng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5 hàng"/>
                <a:cs typeface="Times New Roman" pitchFamily="18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5 hàng"/>
                <a:cs typeface="Times New Roman" pitchFamily="18" charset="0"/>
              </a:rPr>
              <a:t> 06 </a:t>
            </a:r>
            <a:r>
              <a:rPr lang="en-US" sz="2400" b="1" dirty="0" err="1" smtClean="0">
                <a:solidFill>
                  <a:schemeClr val="bg1"/>
                </a:solidFill>
                <a:latin typeface="HP001 5 hàng"/>
                <a:cs typeface="Times New Roman" pitchFamily="18" charset="0"/>
              </a:rPr>
              <a:t>tháng</a:t>
            </a:r>
            <a:r>
              <a:rPr lang="en-US" sz="2400" b="1" dirty="0" smtClean="0">
                <a:solidFill>
                  <a:schemeClr val="bg1"/>
                </a:solidFill>
                <a:latin typeface="HP001 5 hàng"/>
                <a:cs typeface="Times New Roman" pitchFamily="18" charset="0"/>
              </a:rPr>
              <a:t> 12 </a:t>
            </a:r>
            <a:r>
              <a:rPr lang="en-US" sz="2400" b="1" dirty="0" err="1" smtClean="0">
                <a:solidFill>
                  <a:schemeClr val="bg1"/>
                </a:solidFill>
                <a:latin typeface="HP001 5 hàng"/>
                <a:cs typeface="Times New Roman" pitchFamily="18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5 hàng"/>
                <a:cs typeface="Times New Roman" pitchFamily="18" charset="0"/>
              </a:rPr>
              <a:t> 2021</a:t>
            </a:r>
          </a:p>
          <a:p>
            <a:pPr algn="ctr"/>
            <a:endParaRPr lang="en-US" sz="2400" b="1" u="sng" dirty="0" smtClean="0">
              <a:solidFill>
                <a:schemeClr val="bg1"/>
              </a:solidFill>
              <a:latin typeface="HP001 5 hàng"/>
              <a:cs typeface="Times New Roman" pitchFamily="18" charset="0"/>
            </a:endParaRPr>
          </a:p>
          <a:p>
            <a:pPr algn="ctr"/>
            <a:r>
              <a:rPr lang="en-US" sz="2400" b="1" u="sng" dirty="0" err="1" smtClean="0">
                <a:solidFill>
                  <a:schemeClr val="bg1"/>
                </a:solidFill>
                <a:latin typeface="HP001 5 hàng"/>
                <a:cs typeface="Times New Roman" pitchFamily="18" charset="0"/>
              </a:rPr>
              <a:t>Toán</a:t>
            </a:r>
            <a:endParaRPr lang="en-US" sz="2400" b="1" u="sng" dirty="0">
              <a:solidFill>
                <a:schemeClr val="bg1"/>
              </a:solidFill>
              <a:latin typeface="HP001 5 hàng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21592" y="1901921"/>
            <a:ext cx="7731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Phép</a:t>
            </a:r>
            <a:r>
              <a:rPr lang="en-US" sz="36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trừ trong phạm vi 6</a:t>
            </a:r>
            <a:endParaRPr lang="en-US" sz="3600" b="1" u="sng" dirty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28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397</Words>
  <Application>Microsoft Office PowerPoint</Application>
  <PresentationFormat>Widescreen</PresentationFormat>
  <Paragraphs>143</Paragraphs>
  <Slides>26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Bungee Inline</vt:lpstr>
      <vt:lpstr>Calibri</vt:lpstr>
      <vt:lpstr>Calibri Light</vt:lpstr>
      <vt:lpstr>HP001 5 hàng</vt:lpstr>
      <vt:lpstr>Montserrat Alternates Black</vt:lpstr>
      <vt:lpstr>Tahoma</vt:lpstr>
      <vt:lpstr>Times New Roman</vt:lpstr>
      <vt:lpstr>VNI-Avo</vt:lpstr>
      <vt:lpstr>等线</vt:lpstr>
      <vt:lpstr>Office Theme</vt:lpstr>
      <vt:lpstr>    CHÀO MỪNG CÁC EM ĐẾN VỚI TIẾT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107</cp:revision>
  <dcterms:created xsi:type="dcterms:W3CDTF">2020-07-28T08:39:47Z</dcterms:created>
  <dcterms:modified xsi:type="dcterms:W3CDTF">2024-11-04T05:39:21Z</dcterms:modified>
</cp:coreProperties>
</file>