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75" r:id="rId2"/>
    <p:sldId id="256" r:id="rId3"/>
    <p:sldId id="257" r:id="rId4"/>
    <p:sldId id="266" r:id="rId5"/>
    <p:sldId id="265" r:id="rId6"/>
    <p:sldId id="263" r:id="rId7"/>
    <p:sldId id="267" r:id="rId8"/>
    <p:sldId id="264" r:id="rId9"/>
    <p:sldId id="276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VNI-Avo" pitchFamily="2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02EF"/>
    <a:srgbClr val="FF00FF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356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327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D0CEF-B417-44AB-A987-9193B90D188A}" type="datetimeFigureOut">
              <a:rPr lang="en-US" smtClean="0"/>
              <a:t>04/06/2025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4658C-399F-40C5-8F1C-3F8262FA4B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4KJdxTA14SyBEAm7x2c09w?sub_confirmation=1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channel/UC4KJdxTA14SyBEAm7x2c09w?sub_confirmation=1" TargetMode="External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hyperlink" Target="https://www.youtube.com/channel/UC4KJdxTA14SyBEAm7x2c09w?sub_confirmation=1" TargetMode="Externa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hyperlink" Target="https://www.youtube.com/channel/UC4KJdxTA14SyBEAm7x2c09w?sub_confirmation=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4KJdxTA14SyBEAm7x2c09w?sub_confirmation=1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channel/UC4KJdxTA14SyBEAm7x2c09w?sub_confirmation=1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hyperlink" Target="https://www.youtube.com/channel/UC4KJdxTA14SyBEAm7x2c09w?sub_confirmation=1" TargetMode="Externa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../../Mosel/Desktop/SONG_007.MID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Powerpoint dễ thương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4"/>
          <p:cNvSpPr>
            <a:spLocks noChangeArrowheads="1"/>
          </p:cNvSpPr>
          <p:nvPr/>
        </p:nvSpPr>
        <p:spPr bwMode="auto">
          <a:xfrm>
            <a:off x="3387725" y="257284"/>
            <a:ext cx="5416550" cy="84613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vi-VN" altLang="en-US" sz="900" b="1" dirty="0" smtClean="0">
              <a:solidFill>
                <a:srgbClr val="C00000"/>
              </a:solidFill>
              <a:latin typeface="Times New Roman" panose="02020603050405020304" pitchFamily="18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en-US" sz="2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ỦY BAN NHÂN DÂN THÀNH PHỐ BẾN CÁT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vi-VN" altLang="en-US" sz="2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TRƯỜNG TIỂU HỌ</a:t>
            </a:r>
            <a:r>
              <a:rPr lang="en-US" altLang="en-US" sz="2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C HÒA LỢI</a:t>
            </a:r>
            <a:endParaRPr lang="en-US" altLang="en-US" sz="2000" b="1" dirty="0" smtClean="0">
              <a:solidFill>
                <a:srgbClr val="FF0066"/>
              </a:solidFill>
              <a:latin typeface="Calibri Light" panose="020F030202020403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/>
          <p:nvPr/>
        </p:nvSpPr>
        <p:spPr>
          <a:xfrm>
            <a:off x="-137160" y="1343669"/>
            <a:ext cx="12410983" cy="6709468"/>
          </a:xfrm>
          <a:prstGeom prst="rect">
            <a:avLst/>
          </a:prstGeom>
          <a:noFill/>
        </p:spPr>
        <p:txBody>
          <a:bodyPr lIns="68580" tIns="34290" rIns="68580" bIns="34290">
            <a:prstTxWarp prst="textArchUpPour">
              <a:avLst/>
            </a:prstTxWarp>
            <a:spAutoFit/>
          </a:bodyPr>
          <a:lstStyle/>
          <a:p>
            <a:pPr algn="ctr" defTabSz="685800">
              <a:defRPr/>
            </a:pPr>
            <a:r>
              <a:rPr lang="en-US" sz="4000" b="1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CHÀO MỪNG QUÝ THẦY CÔ </a:t>
            </a:r>
          </a:p>
          <a:p>
            <a:pPr algn="ctr" defTabSz="685800">
              <a:defRPr/>
            </a:pPr>
            <a:r>
              <a:rPr lang="en-US" sz="4000" b="1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VỀ DỰ GIỜ THĂM LỚP </a:t>
            </a:r>
            <a:r>
              <a:rPr lang="en-US" sz="40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1A1</a:t>
            </a:r>
            <a:endParaRPr lang="en-US" sz="4000" b="1" dirty="0">
              <a:ln w="12700">
                <a:solidFill>
                  <a:srgbClr val="FF0000"/>
                </a:solidFill>
                <a:prstDash val="solid"/>
              </a:ln>
              <a:solidFill>
                <a:srgbClr val="FF0066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charset="0"/>
              <a:cs typeface="Times New Roman" panose="02020603050405020304" charset="0"/>
              <a:sym typeface="Arial" panose="020B0604020202020204"/>
            </a:endParaRPr>
          </a:p>
          <a:p>
            <a:pPr algn="ctr" defTabSz="685800">
              <a:defRPr/>
            </a:pPr>
            <a:r>
              <a:rPr lang="en-US" sz="3600" b="1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NĂM HỌC: 2024 - 2025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 bwMode="auto">
          <a:xfrm>
            <a:off x="2943178" y="3635576"/>
            <a:ext cx="6524625" cy="185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429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6858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0287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371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288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860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7432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2004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 dirty="0" smtClean="0">
                <a:ln w="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MÔN </a:t>
            </a:r>
            <a:r>
              <a:rPr lang="en-US" sz="2800" b="1" dirty="0" smtClean="0">
                <a:ln w="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TIẾNG VIỆT </a:t>
            </a:r>
            <a:r>
              <a:rPr lang="en-US" sz="2800" b="1" dirty="0" smtClean="0">
                <a:ln w="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LỚP 1</a:t>
            </a:r>
          </a:p>
          <a:p>
            <a:pPr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Ngôi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nhà</a:t>
            </a:r>
            <a:endParaRPr lang="en-US" sz="28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None/>
            </a:pP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Giáo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viên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Phạm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Thị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Hiền</a:t>
            </a:r>
            <a:endParaRPr lang="en-US" sz="28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50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2396" y="1354558"/>
            <a:ext cx="6277082" cy="2640026"/>
          </a:xfrm>
          <a:prstGeom prst="rect">
            <a:avLst/>
          </a:prstGeom>
        </p:spPr>
      </p:pic>
      <p:pic>
        <p:nvPicPr>
          <p:cNvPr id="13" name="Picture 1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979208" cy="6204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9208" y="150"/>
            <a:ext cx="7598110" cy="16393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953" y="1726039"/>
            <a:ext cx="4753638" cy="17242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3816" y="4174123"/>
            <a:ext cx="6319211" cy="2668112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5328747" y="1498411"/>
            <a:ext cx="3394842" cy="2169699"/>
          </a:xfrm>
          <a:prstGeom prst="ellipse">
            <a:avLst/>
          </a:prstGeom>
          <a:noFill/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01107" y="408181"/>
            <a:ext cx="4729654" cy="92372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FF0000"/>
                </a:solidFill>
              </a:rPr>
              <a:t>Ngôi nhà</a:t>
            </a:r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988" y="203200"/>
            <a:ext cx="5638800" cy="6654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129" y="1326111"/>
            <a:ext cx="2143424" cy="12765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708" y="2867077"/>
            <a:ext cx="2086266" cy="12765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708" y="4407167"/>
            <a:ext cx="1933845" cy="12860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2085" y="5804361"/>
            <a:ext cx="657317" cy="30484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3405" y="6062076"/>
            <a:ext cx="3997356" cy="646497"/>
          </a:xfrm>
          <a:prstGeom prst="rect">
            <a:avLst/>
          </a:prstGeom>
        </p:spPr>
      </p:pic>
      <p:pic>
        <p:nvPicPr>
          <p:cNvPr id="13" name="Picture 12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2217683" cy="547403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01107" y="408181"/>
            <a:ext cx="4729654" cy="92372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FF0000"/>
                </a:solidFill>
              </a:rPr>
              <a:t>Ngôi nhà</a:t>
            </a:r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129" y="1326111"/>
            <a:ext cx="2143424" cy="12765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708" y="2867077"/>
            <a:ext cx="2086266" cy="12765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1440" y="6200140"/>
            <a:ext cx="1103630" cy="55816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251434" y="1188664"/>
            <a:ext cx="1524000" cy="47910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rgbClr val="FF0000"/>
                </a:solidFill>
              </a:rPr>
              <a:t>Luyện đọc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393324" y="2248186"/>
            <a:ext cx="1240220" cy="3153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rgbClr val="FF0000"/>
                </a:solidFill>
              </a:rPr>
              <a:t>Từ khó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741760" y="3959019"/>
            <a:ext cx="214460" cy="34684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032938" y="2102045"/>
            <a:ext cx="4929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Xao xuyến, nở, lảnh lót, nước…</a:t>
            </a:r>
            <a:endParaRPr lang="en-US" sz="2800">
              <a:solidFill>
                <a:srgbClr val="FF0000"/>
              </a:solidFill>
            </a:endParaRPr>
          </a:p>
        </p:txBody>
      </p:sp>
      <p:pic>
        <p:nvPicPr>
          <p:cNvPr id="20" name="Picture 19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2217683" cy="5474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30" y="1188720"/>
            <a:ext cx="2823210" cy="15125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40" y="2877820"/>
            <a:ext cx="2907030" cy="15557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040" y="4610735"/>
            <a:ext cx="2851785" cy="1583690"/>
          </a:xfrm>
          <a:prstGeom prst="rect">
            <a:avLst/>
          </a:prstGeom>
        </p:spPr>
      </p:pic>
    </p:spTree>
  </p:cSld>
  <p:clrMapOvr>
    <a:masterClrMapping/>
  </p:clrMapOvr>
  <p:transition spd="slow" advClick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8" grpId="0"/>
      <p:bldP spid="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92428" b="82454"/>
          <a:stretch>
            <a:fillRect/>
          </a:stretch>
        </p:blipFill>
        <p:spPr>
          <a:xfrm>
            <a:off x="3296756" y="113384"/>
            <a:ext cx="601527" cy="6989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9080" y="131188"/>
            <a:ext cx="3982006" cy="22863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07779" y="3163614"/>
            <a:ext cx="74833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chùm: giùm, hùm, túm, cúm…</a:t>
            </a:r>
            <a:endParaRPr lang="en-US" sz="440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07779" y="4122469"/>
            <a:ext cx="74833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0000FF"/>
                </a:solidFill>
              </a:rPr>
              <a:t>phơi: chơi, ngời, sợi, với, khởi…</a:t>
            </a:r>
            <a:endParaRPr lang="en-US" sz="440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7779" y="5065986"/>
            <a:ext cx="74833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FF"/>
                </a:solidFill>
              </a:rPr>
              <a:t>nước: trước, lược, …</a:t>
            </a:r>
            <a:endParaRPr lang="en-US" sz="4400">
              <a:solidFill>
                <a:srgbClr val="FF00FF"/>
              </a:solidFill>
            </a:endParaRPr>
          </a:p>
        </p:txBody>
      </p:sp>
      <p:pic>
        <p:nvPicPr>
          <p:cNvPr id="13" name="Picture 12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217683" cy="5474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9" grpId="0"/>
      <p:bldP spid="9" grpId="1"/>
      <p:bldP spid="11" grpId="0"/>
      <p:bldP spid="1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183" y="709416"/>
            <a:ext cx="2638793" cy="45726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317182" y="1912944"/>
            <a:ext cx="702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Trước ngõ nhà bạn nhỏ có hàng xoan.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17183" y="1278202"/>
            <a:ext cx="702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a) Trước ngõ nhà bạn nhỏ có gì?</a:t>
            </a:r>
            <a:endParaRPr lang="en-US" sz="2800"/>
          </a:p>
        </p:txBody>
      </p:sp>
      <p:sp>
        <p:nvSpPr>
          <p:cNvPr id="18" name="TextBox 17"/>
          <p:cNvSpPr txBox="1"/>
          <p:nvPr/>
        </p:nvSpPr>
        <p:spPr>
          <a:xfrm>
            <a:off x="2217683" y="2436164"/>
            <a:ext cx="702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b) Tiếng chim hót ở đầu hồi như thế nào?</a:t>
            </a:r>
            <a:endParaRPr lang="en-US" sz="2800"/>
          </a:p>
        </p:txBody>
      </p:sp>
      <p:sp>
        <p:nvSpPr>
          <p:cNvPr id="19" name="TextBox 18"/>
          <p:cNvSpPr txBox="1"/>
          <p:nvPr/>
        </p:nvSpPr>
        <p:spPr>
          <a:xfrm>
            <a:off x="2217682" y="3482604"/>
            <a:ext cx="702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c) Câu thơ nào nói về hình ảnh mái nhà?</a:t>
            </a:r>
            <a:endParaRPr lang="en-US" sz="2800"/>
          </a:p>
        </p:txBody>
      </p:sp>
      <p:sp>
        <p:nvSpPr>
          <p:cNvPr id="20" name="TextBox 19"/>
          <p:cNvSpPr txBox="1"/>
          <p:nvPr/>
        </p:nvSpPr>
        <p:spPr>
          <a:xfrm>
            <a:off x="2267432" y="2920818"/>
            <a:ext cx="702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Tiếng chim hót ở đầu </a:t>
            </a:r>
            <a:r>
              <a:rPr lang="en-US" sz="2800" smtClean="0">
                <a:solidFill>
                  <a:srgbClr val="FF0000"/>
                </a:solidFill>
              </a:rPr>
              <a:t>hồi lảnh lót.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67432" y="3995434"/>
            <a:ext cx="702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</a:rPr>
              <a:t>Mái vàng thơm phức.</a:t>
            </a:r>
            <a:endParaRPr lang="en-US" sz="2800">
              <a:solidFill>
                <a:srgbClr val="FF0000"/>
              </a:solidFill>
            </a:endParaRPr>
          </a:p>
        </p:txBody>
      </p:sp>
      <p:pic>
        <p:nvPicPr>
          <p:cNvPr id="23" name="Picture 2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217683" cy="5474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291" y="203997"/>
            <a:ext cx="3858163" cy="3905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749" y="1462747"/>
            <a:ext cx="3815735" cy="22724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9749" y="4071669"/>
            <a:ext cx="3713982" cy="227248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021" y="931017"/>
            <a:ext cx="4771905" cy="5631707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14077" y="664446"/>
            <a:ext cx="4729654" cy="92372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solidFill>
                  <a:srgbClr val="FF0000"/>
                </a:solidFill>
              </a:rPr>
              <a:t>Ngôi nhà</a:t>
            </a:r>
            <a:endParaRPr lang="en-US" sz="4800">
              <a:solidFill>
                <a:srgbClr val="FF0000"/>
              </a:solidFill>
            </a:endParaRPr>
          </a:p>
        </p:txBody>
      </p:sp>
      <p:pic>
        <p:nvPicPr>
          <p:cNvPr id="22" name="Picture 21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2217683" cy="5474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035" y="538782"/>
            <a:ext cx="3858163" cy="5620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" t="2523" r="2737" b="3221"/>
          <a:stretch>
            <a:fillRect/>
          </a:stretch>
        </p:blipFill>
        <p:spPr>
          <a:xfrm flipH="1">
            <a:off x="5327338" y="1773190"/>
            <a:ext cx="6388412" cy="34714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2879" y="1773190"/>
            <a:ext cx="4846320" cy="34714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285750" y="4857750"/>
            <a:ext cx="1348740" cy="274320"/>
          </a:xfrm>
          <a:prstGeom prst="rect">
            <a:avLst/>
          </a:prstGeom>
          <a:solidFill>
            <a:srgbClr val="FD02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2217683" cy="5474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xmlns="" id="{9C8857C8-F101-4E88-8E02-0D06B9671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10">
            <a:hlinkClick r:id="rId3" action="ppaction://hlinkfile"/>
            <a:extLst>
              <a:ext uri="{FF2B5EF4-FFF2-40B4-BE49-F238E27FC236}">
                <a16:creationId xmlns:a16="http://schemas.microsoft.com/office/drawing/2014/main" xmlns="" id="{EA7FD990-01D2-4E9A-9C0B-F1857760898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09800" y="457200"/>
            <a:ext cx="8001000" cy="175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3399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VNI-Avo" pitchFamily="2" charset="0"/>
              </a:rPr>
              <a:t>CHUÙC THAÀY COÂ VAØ CAÙC EM VUI KHOEÛ</a:t>
            </a:r>
          </a:p>
        </p:txBody>
      </p:sp>
      <p:grpSp>
        <p:nvGrpSpPr>
          <p:cNvPr id="19460" name="Group 14">
            <a:extLst>
              <a:ext uri="{FF2B5EF4-FFF2-40B4-BE49-F238E27FC236}">
                <a16:creationId xmlns:a16="http://schemas.microsoft.com/office/drawing/2014/main" xmlns="" id="{24FA5642-2721-49C3-84EB-479DC740C15F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2743200"/>
            <a:ext cx="2971800" cy="1905000"/>
            <a:chOff x="340" y="278"/>
            <a:chExt cx="549" cy="514"/>
          </a:xfrm>
        </p:grpSpPr>
        <p:pic>
          <p:nvPicPr>
            <p:cNvPr id="19461" name="Picture 15" descr="3d butterfly">
              <a:extLst>
                <a:ext uri="{FF2B5EF4-FFF2-40B4-BE49-F238E27FC236}">
                  <a16:creationId xmlns:a16="http://schemas.microsoft.com/office/drawing/2014/main" xmlns="" id="{7C9130B9-BD0F-4570-BB81-59224E34504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278"/>
              <a:ext cx="504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2" name="Picture 16" descr="Book-03-june">
              <a:extLst>
                <a:ext uri="{FF2B5EF4-FFF2-40B4-BE49-F238E27FC236}">
                  <a16:creationId xmlns:a16="http://schemas.microsoft.com/office/drawing/2014/main" xmlns="" id="{A15CCC78-9E62-4617-8AB9-B07AE766A600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504"/>
              <a:ext cx="3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2234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</TotalTime>
  <Words>160</Words>
  <Application>Microsoft Office PowerPoint</Application>
  <PresentationFormat>Widescreen</PresentationFormat>
  <Paragraphs>25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Calibri</vt:lpstr>
      <vt:lpstr>VNI-Avo</vt:lpstr>
      <vt:lpstr>Times New Roman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34</dc:title>
  <dc:subject>Vương Hà Bắc</dc:subject>
  <dc:creator>Admin</dc:creator>
  <cp:keywords>Mái Trường Tuổi Thơ</cp:keywords>
  <cp:lastModifiedBy>Welcome</cp:lastModifiedBy>
  <cp:revision>533</cp:revision>
  <dcterms:created xsi:type="dcterms:W3CDTF">2020-10-19T12:51:00Z</dcterms:created>
  <dcterms:modified xsi:type="dcterms:W3CDTF">2025-06-04T01:03:11Z</dcterms:modified>
  <cp:category>Kết nối tri thức với cuộc sống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A358E186E9D14EABB1455994B20CB596</vt:lpwstr>
  </property>
  <property fmtid="{D5CDD505-2E9C-101B-9397-08002B2CF9AE}" pid="3" name="KSOProductBuildVer">
    <vt:lpwstr>1033-11.2.0.10382</vt:lpwstr>
  </property>
</Properties>
</file>