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72" r:id="rId5"/>
    <p:sldId id="261" r:id="rId6"/>
    <p:sldId id="273" r:id="rId7"/>
    <p:sldId id="280" r:id="rId8"/>
    <p:sldId id="282" r:id="rId9"/>
    <p:sldId id="284" r:id="rId10"/>
    <p:sldId id="285" r:id="rId11"/>
    <p:sldId id="274" r:id="rId12"/>
    <p:sldId id="275" r:id="rId13"/>
    <p:sldId id="287" r:id="rId14"/>
    <p:sldId id="288" r:id="rId15"/>
    <p:sldId id="289" r:id="rId16"/>
    <p:sldId id="286" r:id="rId17"/>
    <p:sldId id="276" r:id="rId18"/>
    <p:sldId id="290" r:id="rId19"/>
    <p:sldId id="291" r:id="rId20"/>
    <p:sldId id="292" r:id="rId21"/>
    <p:sldId id="293" r:id="rId22"/>
    <p:sldId id="294" r:id="rId23"/>
    <p:sldId id="297" r:id="rId24"/>
    <p:sldId id="29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27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90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011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50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98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6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7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77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6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0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CADED-EA57-4423-A38C-C3A354A36D5B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34B8C-48DE-467F-9367-88B50257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5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6600825" y="1428751"/>
            <a:ext cx="319088" cy="315913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9" name="Oval 8"/>
          <p:cNvSpPr/>
          <p:nvPr/>
        </p:nvSpPr>
        <p:spPr>
          <a:xfrm>
            <a:off x="5016500" y="1377951"/>
            <a:ext cx="319088" cy="315913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pic>
        <p:nvPicPr>
          <p:cNvPr id="10" name="Picture 5" descr="D:\PÉ HÀ 'S DOCUMENTS\võ minh đức 16-17\hình nền ppt\tải xuống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4064" y="1744663"/>
            <a:ext cx="3714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D:\PÉ HÀ 'S DOCUMENTS\võ minh đức 16-17\hình nền ppt\images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4700" y="1006475"/>
            <a:ext cx="3698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16950" y="2692401"/>
            <a:ext cx="17653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72488" y="4440239"/>
            <a:ext cx="17653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39888" y="2870201"/>
            <a:ext cx="17653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1875" y="184151"/>
            <a:ext cx="1766888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77213" y="133351"/>
            <a:ext cx="17653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93850" y="4657726"/>
            <a:ext cx="17653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4"/>
          <p:cNvSpPr txBox="1">
            <a:spLocks noChangeArrowheads="1"/>
          </p:cNvSpPr>
          <p:nvPr/>
        </p:nvSpPr>
        <p:spPr>
          <a:xfrm>
            <a:off x="1371600" y="5907360"/>
            <a:ext cx="9525000" cy="76200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vi-VN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 thực hiện: </a:t>
            </a:r>
            <a:r>
              <a:rPr lang="en-US" b="1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endParaRPr lang="en-US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latin typeface="HP001 5 hàng" panose="020B06030503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92314" y="4221089"/>
            <a:ext cx="7425880" cy="1354217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>
              <a:defRPr/>
            </a:pPr>
            <a:r>
              <a:rPr lang="en-US" sz="4000" b="1" u="sng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b="1" u="sng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LTVC         PPCT</a:t>
            </a:r>
            <a:r>
              <a:rPr lang="en-US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39</a:t>
            </a:r>
            <a:endParaRPr lang="en-US" sz="4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4000" b="1" dirty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5A3</a:t>
            </a:r>
            <a:endParaRPr lang="en-US" sz="4000" b="1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4147" y="2240340"/>
            <a:ext cx="11582400" cy="1569660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kern="1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</a:t>
            </a:r>
          </a:p>
          <a:p>
            <a:pPr algn="ctr">
              <a:defRPr/>
            </a:pPr>
            <a:r>
              <a:rPr lang="en-US" sz="4800" b="1" kern="1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TIẾT DẠY</a:t>
            </a:r>
            <a:endParaRPr lang="en-US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95601" y="69851"/>
            <a:ext cx="6164262" cy="984885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>
              <a:defRPr/>
            </a:pP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PHÒNG GD&amp;ĐT THỊ XÃ BẾN CÁT</a:t>
            </a:r>
          </a:p>
          <a:p>
            <a:pPr algn="ctr">
              <a:defRPr/>
            </a:pP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TRƯỜNG TIỂU HỌC HÒA LỢI</a:t>
            </a:r>
          </a:p>
        </p:txBody>
      </p:sp>
    </p:spTree>
    <p:extLst>
      <p:ext uri="{BB962C8B-B14F-4D97-AF65-F5344CB8AC3E}">
        <p14:creationId xmlns:p14="http://schemas.microsoft.com/office/powerpoint/2010/main" val="279215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3">
            <a:extLst>
              <a:ext uri="{FF2B5EF4-FFF2-40B4-BE49-F238E27FC236}">
                <a16:creationId xmlns:a16="http://schemas.microsoft.com/office/drawing/2014/main" id="{4AFE9F1E-7241-E709-D453-591185499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34" y="1442440"/>
            <a:ext cx="10829730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altLang="en-US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alt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Group 2">
            <a:extLst>
              <a:ext uri="{FF2B5EF4-FFF2-40B4-BE49-F238E27FC236}">
                <a16:creationId xmlns:a16="http://schemas.microsoft.com/office/drawing/2014/main" id="{19B6D50B-ADA6-9227-32CB-F6FDD65FD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567178"/>
              </p:ext>
            </p:extLst>
          </p:nvPr>
        </p:nvGraphicFramePr>
        <p:xfrm>
          <a:off x="681134" y="4206700"/>
          <a:ext cx="10829729" cy="2387233"/>
        </p:xfrm>
        <a:graphic>
          <a:graphicData uri="http://schemas.openxmlformats.org/drawingml/2006/table">
            <a:tbl>
              <a:tblPr/>
              <a:tblGrid>
                <a:gridCol w="3419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6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2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4780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</a:t>
                      </a:r>
                      <a:r>
                        <a:rPr lang="en-US" altLang="en-US" sz="28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en-US" alt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n-US" sz="28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</a:t>
                      </a:r>
                      <a:r>
                        <a:rPr lang="en-US" altLang="en-US" sz="28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en-US" alt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en-US" sz="28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</a:t>
                      </a:r>
                      <a:r>
                        <a:rPr lang="en-US" altLang="en-US" sz="28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khéo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r>
                        <a:rPr lang="en-US" alt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5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en-US" sz="28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43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3">
            <a:extLst>
              <a:ext uri="{FF2B5EF4-FFF2-40B4-BE49-F238E27FC236}">
                <a16:creationId xmlns:a16="http://schemas.microsoft.com/office/drawing/2014/main" id="{4AFE9F1E-7241-E709-D453-591185499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34" y="1442440"/>
            <a:ext cx="10829730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altLang="en-US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alt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Group 2">
            <a:extLst>
              <a:ext uri="{FF2B5EF4-FFF2-40B4-BE49-F238E27FC236}">
                <a16:creationId xmlns:a16="http://schemas.microsoft.com/office/drawing/2014/main" id="{19B6D50B-ADA6-9227-32CB-F6FDD65FD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735284"/>
              </p:ext>
            </p:extLst>
          </p:nvPr>
        </p:nvGraphicFramePr>
        <p:xfrm>
          <a:off x="681134" y="4206700"/>
          <a:ext cx="10829729" cy="2387233"/>
        </p:xfrm>
        <a:graphic>
          <a:graphicData uri="http://schemas.openxmlformats.org/drawingml/2006/table">
            <a:tbl>
              <a:tblPr/>
              <a:tblGrid>
                <a:gridCol w="3419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6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2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4780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</a:t>
                      </a:r>
                      <a:r>
                        <a:rPr lang="en-US" altLang="en-US" sz="28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en-US" alt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n-US" sz="28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</a:t>
                      </a:r>
                      <a:r>
                        <a:rPr lang="en-US" altLang="en-US" sz="28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en-US" alt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en-US" sz="28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</a:t>
                      </a:r>
                      <a:r>
                        <a:rPr lang="en-US" altLang="en-US" sz="28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khéo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alt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r>
                        <a:rPr lang="en-US" alt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5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en-US" sz="2800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minh,</a:t>
                      </a:r>
                      <a:r>
                        <a:rPr lang="en-US" altLang="en-US" sz="2800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endParaRPr lang="en-US" altLang="en-US" sz="28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en-US" sz="2800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nghiệp</a:t>
                      </a: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44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3">
            <a:extLst>
              <a:ext uri="{FF2B5EF4-FFF2-40B4-BE49-F238E27FC236}">
                <a16:creationId xmlns:a16="http://schemas.microsoft.com/office/drawing/2014/main" id="{B83EB567-4825-6A9C-6275-F2C9B2812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432" y="1610464"/>
            <a:ext cx="11597640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0080" y="2390827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0080" y="3055949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080" y="3773649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0080" y="4542417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933406" y="2390827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933406" y="3055949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933406" y="3773649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3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3">
            <a:extLst>
              <a:ext uri="{FF2B5EF4-FFF2-40B4-BE49-F238E27FC236}">
                <a16:creationId xmlns:a16="http://schemas.microsoft.com/office/drawing/2014/main" id="{B83EB567-4825-6A9C-6275-F2C9B2812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432" y="1610464"/>
            <a:ext cx="11597640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0080" y="3055949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0080" y="379918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33406" y="2377438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0080" y="2389741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" y="4542417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33406" y="307554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33406" y="382292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00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3">
            <a:extLst>
              <a:ext uri="{FF2B5EF4-FFF2-40B4-BE49-F238E27FC236}">
                <a16:creationId xmlns:a16="http://schemas.microsoft.com/office/drawing/2014/main" id="{B83EB567-4825-6A9C-6275-F2C9B2812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432" y="1610464"/>
            <a:ext cx="11597640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0080" y="3055949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Đ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0080" y="379918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Đ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33406" y="2377438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0080" y="2389741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" y="4542417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33406" y="307554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33406" y="382292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50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3">
            <a:extLst>
              <a:ext uri="{FF2B5EF4-FFF2-40B4-BE49-F238E27FC236}">
                <a16:creationId xmlns:a16="http://schemas.microsoft.com/office/drawing/2014/main" id="{B83EB567-4825-6A9C-6275-F2C9B2812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432" y="1610464"/>
            <a:ext cx="11597640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0080" y="3055949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Đ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0080" y="379918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Đ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33406" y="2377438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Đ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0080" y="2389741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" y="4542417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33406" y="307554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33406" y="382292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3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3">
            <a:extLst>
              <a:ext uri="{FF2B5EF4-FFF2-40B4-BE49-F238E27FC236}">
                <a16:creationId xmlns:a16="http://schemas.microsoft.com/office/drawing/2014/main" id="{B83EB567-4825-6A9C-6275-F2C9B2812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432" y="1650805"/>
            <a:ext cx="11597640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0080" y="3055949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Đ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0080" y="379918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Đ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33406" y="2377438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Đ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0080" y="2389741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" y="4542417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33406" y="307554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33406" y="3822923"/>
            <a:ext cx="522514" cy="470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56457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6">
            <a:extLst>
              <a:ext uri="{FF2B5EF4-FFF2-40B4-BE49-F238E27FC236}">
                <a16:creationId xmlns:a16="http://schemas.microsoft.com/office/drawing/2014/main" id="{98FACF16-500B-1AF3-3B09-CB182211C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37" y="1650917"/>
            <a:ext cx="10873897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sao?</a:t>
            </a:r>
            <a:endParaRPr lang="en-US" alt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32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2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kiếp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ta…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693921" y="4489407"/>
            <a:ext cx="2164080" cy="2286000"/>
            <a:chOff x="4693921" y="4489407"/>
            <a:chExt cx="2164080" cy="2286000"/>
          </a:xfrm>
        </p:grpSpPr>
        <p:sp>
          <p:nvSpPr>
            <p:cNvPr id="2" name="Rectangle 1"/>
            <p:cNvSpPr/>
            <p:nvPr/>
          </p:nvSpPr>
          <p:spPr>
            <a:xfrm>
              <a:off x="4693921" y="4841046"/>
              <a:ext cx="216408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alt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chúng</a:t>
              </a:r>
              <a:endPara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4783183" y="4489407"/>
              <a:ext cx="2074817" cy="2286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811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WordArt 4">
            <a:extLst>
              <a:ext uri="{FF2B5EF4-FFF2-40B4-BE49-F238E27FC236}">
                <a16:creationId xmlns:a16="http://schemas.microsoft.com/office/drawing/2014/main" id="{9C7DA54A-142C-BF5D-F065-EA2D127EE4E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25151" y="304800"/>
            <a:ext cx="11038113" cy="241040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vi-VN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chơi: Rung chuông vàng</a:t>
            </a:r>
            <a:endParaRPr lang="en-US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j0336978[2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63153"/>
            <a:ext cx="2819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68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 thanh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>
            <a:extLst>
              <a:ext uri="{FF2B5EF4-FFF2-40B4-BE49-F238E27FC236}">
                <a16:creationId xmlns:a16="http://schemas.microsoft.com/office/drawing/2014/main" id="{465651C4-F043-DCB9-BA15-BCEFA5E34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701574"/>
            <a:ext cx="10879494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a)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lương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c)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</a:t>
            </a:r>
            <a:r>
              <a:rPr lang="en-US" altLang="en-US" dirty="0">
                <a:solidFill>
                  <a:srgbClr val="0000CC"/>
                </a:solidFill>
                <a:latin typeface="Times New Roman" panose="02020603050405020304" pitchFamily="18" charset="0"/>
              </a:rPr>
              <a:t>      </a:t>
            </a:r>
          </a:p>
        </p:txBody>
      </p:sp>
      <p:sp>
        <p:nvSpPr>
          <p:cNvPr id="19464" name="AutoShape 8">
            <a:extLst>
              <a:ext uri="{FF2B5EF4-FFF2-40B4-BE49-F238E27FC236}">
                <a16:creationId xmlns:a16="http://schemas.microsoft.com/office/drawing/2014/main" id="{E8CD571B-6CE0-58AD-C676-A7814541C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4954555"/>
            <a:ext cx="4103914" cy="1827245"/>
          </a:xfrm>
          <a:prstGeom prst="irregularSeal2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0000CC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71A77C-2C2A-3D42-51FC-F94F55584083}"/>
              </a:ext>
            </a:extLst>
          </p:cNvPr>
          <p:cNvSpPr/>
          <p:nvPr/>
        </p:nvSpPr>
        <p:spPr>
          <a:xfrm>
            <a:off x="914400" y="410547"/>
            <a:ext cx="8789437" cy="11383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dirty="0"/>
              <a:t>Chọn đáp án đúng nhất </a:t>
            </a:r>
            <a:endParaRPr lang="en-US" sz="5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D78DD8-6DB8-5E27-720C-0E30E2739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74325" y="5015120"/>
            <a:ext cx="1842880" cy="184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80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92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12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48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6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6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4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3228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0648" y="775450"/>
            <a:ext cx="2086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42024" y="707719"/>
            <a:ext cx="5946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1131" y="2093793"/>
            <a:ext cx="8050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20717" y="2463286"/>
            <a:ext cx="6750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39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  <p:bldP spid="2" grpId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Text Box 5">
            <a:extLst>
              <a:ext uri="{FF2B5EF4-FFF2-40B4-BE49-F238E27FC236}">
                <a16:creationId xmlns:a16="http://schemas.microsoft.com/office/drawing/2014/main" id="{4E210A4F-6D5C-1E55-6FDC-0FCB5F39A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620427"/>
            <a:ext cx="10776858" cy="331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altLang="en-US" sz="36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bào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tộc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7591" name="AutoShape 7">
            <a:extLst>
              <a:ext uri="{FF2B5EF4-FFF2-40B4-BE49-F238E27FC236}">
                <a16:creationId xmlns:a16="http://schemas.microsoft.com/office/drawing/2014/main" id="{68963BE3-3764-CFE7-F898-EEFF8C3CD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4997" y="4446504"/>
            <a:ext cx="3676261" cy="2180606"/>
          </a:xfrm>
          <a:prstGeom prst="star5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en-US" sz="6000" b="1" dirty="0">
                <a:latin typeface="Times New Roman" pitchFamily="18" charset="0"/>
              </a:rPr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1F943C-688D-5A91-3878-78F09B6A1DF0}"/>
              </a:ext>
            </a:extLst>
          </p:cNvPr>
          <p:cNvSpPr/>
          <p:nvPr/>
        </p:nvSpPr>
        <p:spPr>
          <a:xfrm>
            <a:off x="914400" y="410547"/>
            <a:ext cx="8789437" cy="11383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dirty="0"/>
              <a:t>Chọn đáp án đúng nhất </a:t>
            </a:r>
            <a:endParaRPr lang="en-US" sz="5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4BF262-7E4C-2CF8-D83D-AB219E301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2829" y="4784230"/>
            <a:ext cx="1842880" cy="184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6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4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7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7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7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76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4" name="Text Box 6">
            <a:extLst>
              <a:ext uri="{FF2B5EF4-FFF2-40B4-BE49-F238E27FC236}">
                <a16:creationId xmlns:a16="http://schemas.microsoft.com/office/drawing/2014/main" id="{14D07D86-DDFF-A86D-8AF1-C34DEECFF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179" y="1386544"/>
            <a:ext cx="96012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’:</a:t>
            </a:r>
          </a:p>
          <a:p>
            <a:pPr>
              <a:spcBef>
                <a:spcPct val="0"/>
              </a:spcBef>
              <a:buFontTx/>
              <a:buAutoNum type="alphaLcParenR"/>
            </a:pPr>
            <a:r>
              <a:rPr lang="en-US" altLang="en-US" sz="36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en-US" altLang="en-US" sz="3600" dirty="0" smtClean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AutoNum type="alphaLcParenR"/>
            </a:pPr>
            <a:r>
              <a:rPr lang="en-US" altLang="en-US" sz="36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en-US" sz="36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AutoNum type="alphaLcParenR"/>
            </a:pPr>
            <a:r>
              <a:rPr lang="en-US" altLang="en-US" sz="36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endParaRPr lang="en-US" altLang="en-US" sz="36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7" name="AutoShape 9">
            <a:extLst>
              <a:ext uri="{FF2B5EF4-FFF2-40B4-BE49-F238E27FC236}">
                <a16:creationId xmlns:a16="http://schemas.microsoft.com/office/drawing/2014/main" id="{DE89AEDB-22C4-09C8-6F0E-F1B11D1D3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0433" y="3336574"/>
            <a:ext cx="5010539" cy="2783342"/>
          </a:xfrm>
          <a:prstGeom prst="irregularSeal1">
            <a:avLst/>
          </a:prstGeom>
          <a:solidFill>
            <a:schemeClr val="folHlink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85AF6F-1223-704F-2FAD-C2E6E01BC77F}"/>
              </a:ext>
            </a:extLst>
          </p:cNvPr>
          <p:cNvSpPr/>
          <p:nvPr/>
        </p:nvSpPr>
        <p:spPr>
          <a:xfrm>
            <a:off x="933061" y="111125"/>
            <a:ext cx="8789437" cy="11383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dirty="0"/>
              <a:t>Chọn đáp án đúng nhất </a:t>
            </a:r>
            <a:endParaRPr lang="en-US" sz="5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D82050-C835-062B-3FE7-58B8F12E2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96400" y="4062039"/>
            <a:ext cx="1842880" cy="184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9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8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8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8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8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8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8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8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8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8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Text Box 5">
            <a:extLst>
              <a:ext uri="{FF2B5EF4-FFF2-40B4-BE49-F238E27FC236}">
                <a16:creationId xmlns:a16="http://schemas.microsoft.com/office/drawing/2014/main" id="{FC1B710C-EA68-12C1-D9A6-FF0B81AC1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152" y="1565988"/>
            <a:ext cx="1124338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”:</a:t>
            </a:r>
          </a:p>
          <a:p>
            <a:pPr>
              <a:spcBef>
                <a:spcPct val="0"/>
              </a:spcBef>
              <a:buFontTx/>
              <a:buAutoNum type="alphaLcParenR"/>
            </a:pP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endParaRPr lang="en-US" altLang="en-US" sz="36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AutoNum type="alphaLcParenR"/>
            </a:pP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endParaRPr lang="en-US" altLang="en-US" sz="36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AutoNum type="alphaLcParenR"/>
            </a:pP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endParaRPr lang="en-US" altLang="en-US" sz="36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8" name="Rectangle 6">
            <a:extLst>
              <a:ext uri="{FF2B5EF4-FFF2-40B4-BE49-F238E27FC236}">
                <a16:creationId xmlns:a16="http://schemas.microsoft.com/office/drawing/2014/main" id="{2051CE00-D248-7A5F-2AEB-A7D96B55A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81001"/>
            <a:ext cx="8686800" cy="7016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altLang="en-US" sz="4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9639" name="Oval 7">
            <a:extLst>
              <a:ext uri="{FF2B5EF4-FFF2-40B4-BE49-F238E27FC236}">
                <a16:creationId xmlns:a16="http://schemas.microsoft.com/office/drawing/2014/main" id="{65C0581A-462B-3CFA-2799-3FE0E4F78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5188" y="4015272"/>
            <a:ext cx="4340290" cy="2461727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25DFC-C349-DF5A-75A5-49906E1F09C4}"/>
              </a:ext>
            </a:extLst>
          </p:cNvPr>
          <p:cNvSpPr/>
          <p:nvPr/>
        </p:nvSpPr>
        <p:spPr>
          <a:xfrm>
            <a:off x="933061" y="111125"/>
            <a:ext cx="8789437" cy="11383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dirty="0"/>
              <a:t>Chọn đáp án đúng nhất </a:t>
            </a:r>
            <a:endParaRPr lang="en-US" sz="5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315F75-9622-43C3-BA25-296B5E64FC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3933" y="4698510"/>
            <a:ext cx="1842880" cy="184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1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696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6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9" grpId="0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3228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1943" y="707719"/>
            <a:ext cx="7550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60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>
            <a:extLst>
              <a:ext uri="{FF2B5EF4-FFF2-40B4-BE49-F238E27FC236}">
                <a16:creationId xmlns:a16="http://schemas.microsoft.com/office/drawing/2014/main" id="{2FE2AAFA-2BCE-893A-FB89-A89B5BF4E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67" y="419878"/>
            <a:ext cx="10919927" cy="573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 descr="hình nền động dây ngang đẹp 1 (101)">
            <a:extLst>
              <a:ext uri="{FF2B5EF4-FFF2-40B4-BE49-F238E27FC236}">
                <a16:creationId xmlns:a16="http://schemas.microsoft.com/office/drawing/2014/main" id="{7EE48C47-CC55-69F7-A152-D30B664298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3581400"/>
            <a:ext cx="6815138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88674" y="2050869"/>
            <a:ext cx="4310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TẠM BIỆT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54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3228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1943" y="707719"/>
            <a:ext cx="7550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53300" y="1336476"/>
            <a:ext cx="2258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18)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Google Shape;772;p6">
            <a:extLst>
              <a:ext uri="{FF2B5EF4-FFF2-40B4-BE49-F238E27FC236}">
                <a16:creationId xmlns:a16="http://schemas.microsoft.com/office/drawing/2014/main" id="{F5869B81-3B23-E7D5-7FD6-3DFBAF9CEE1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0645" y="1859696"/>
            <a:ext cx="10150709" cy="3246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27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>
            <a:extLst>
              <a:ext uri="{FF2B5EF4-FFF2-40B4-BE49-F238E27FC236}">
                <a16:creationId xmlns:a16="http://schemas.microsoft.com/office/drawing/2014/main" id="{212256BE-DC21-7890-24A3-2622E9F4A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566" y="2002557"/>
            <a:ext cx="11779842" cy="31893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vi-VN" alt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A.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148" name="Oval 4">
            <a:extLst>
              <a:ext uri="{FF2B5EF4-FFF2-40B4-BE49-F238E27FC236}">
                <a16:creationId xmlns:a16="http://schemas.microsoft.com/office/drawing/2014/main" id="{8B1EBE16-E824-154D-67D8-1E4287300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34" y="3749915"/>
            <a:ext cx="70825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4400">
              <a:solidFill>
                <a:srgbClr val="CC00C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E93638-1046-A95A-BF02-C64E6ECBBC74}"/>
              </a:ext>
            </a:extLst>
          </p:cNvPr>
          <p:cNvSpPr/>
          <p:nvPr/>
        </p:nvSpPr>
        <p:spPr>
          <a:xfrm>
            <a:off x="7682826" y="3018052"/>
            <a:ext cx="2444620" cy="48052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  <a:latin typeface="+mj-lt"/>
              </a:rPr>
              <a:t>Công chức 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A35874-B0CE-6253-1B7C-E8E5B2966062}"/>
              </a:ext>
            </a:extLst>
          </p:cNvPr>
          <p:cNvSpPr/>
          <p:nvPr/>
        </p:nvSpPr>
        <p:spPr>
          <a:xfrm>
            <a:off x="8479252" y="4537926"/>
            <a:ext cx="2444620" cy="48052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  <a:latin typeface="+mj-lt"/>
              </a:rPr>
              <a:t>Công nhân 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8" name="TextBox 7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4368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 animBg="1"/>
      <p:bldP spid="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3">
            <a:extLst>
              <a:ext uri="{FF2B5EF4-FFF2-40B4-BE49-F238E27FC236}">
                <a16:creationId xmlns:a16="http://schemas.microsoft.com/office/drawing/2014/main" id="{4AFE9F1E-7241-E709-D453-591185499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702" y="1573365"/>
            <a:ext cx="10829730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altLang="en-US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alt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769F6E60-8B3E-FCE4-0FBA-9A96E4267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243" y="4265779"/>
            <a:ext cx="10829730" cy="24929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9117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: Rounded Corners 1">
            <a:extLst>
              <a:ext uri="{FF2B5EF4-FFF2-40B4-BE49-F238E27FC236}">
                <a16:creationId xmlns:a16="http://schemas.microsoft.com/office/drawing/2014/main" id="{774ACCD4-3837-FDFE-094B-05C982C2C5EB}"/>
              </a:ext>
            </a:extLst>
          </p:cNvPr>
          <p:cNvSpPr/>
          <p:nvPr/>
        </p:nvSpPr>
        <p:spPr>
          <a:xfrm>
            <a:off x="136227" y="1543284"/>
            <a:ext cx="3041779" cy="71845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C00000"/>
                </a:solidFill>
              </a:rPr>
              <a:t>Giải nghĩa từ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1" name="Heart 10">
            <a:extLst>
              <a:ext uri="{FF2B5EF4-FFF2-40B4-BE49-F238E27FC236}">
                <a16:creationId xmlns:a16="http://schemas.microsoft.com/office/drawing/2014/main" id="{67766CD2-CCFF-10A4-D8A9-08975BADE7FC}"/>
              </a:ext>
            </a:extLst>
          </p:cNvPr>
          <p:cNvSpPr/>
          <p:nvPr/>
        </p:nvSpPr>
        <p:spPr>
          <a:xfrm>
            <a:off x="550506" y="4925630"/>
            <a:ext cx="1931437" cy="1427583"/>
          </a:xfrm>
          <a:prstGeom prst="hear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00000"/>
                </a:solidFill>
              </a:rPr>
              <a:t>Công nhân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2" name="Heart 11">
            <a:extLst>
              <a:ext uri="{FF2B5EF4-FFF2-40B4-BE49-F238E27FC236}">
                <a16:creationId xmlns:a16="http://schemas.microsoft.com/office/drawing/2014/main" id="{2DE66BBB-708D-0809-6B92-B67321A50BC3}"/>
              </a:ext>
            </a:extLst>
          </p:cNvPr>
          <p:cNvSpPr/>
          <p:nvPr/>
        </p:nvSpPr>
        <p:spPr>
          <a:xfrm>
            <a:off x="619556" y="2755020"/>
            <a:ext cx="1931437" cy="1427583"/>
          </a:xfrm>
          <a:prstGeom prst="hear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00000"/>
                </a:solidFill>
              </a:rPr>
              <a:t>Công dân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3" name="Arrow: Right 3">
            <a:extLst>
              <a:ext uri="{FF2B5EF4-FFF2-40B4-BE49-F238E27FC236}">
                <a16:creationId xmlns:a16="http://schemas.microsoft.com/office/drawing/2014/main" id="{D1F3F8E8-009B-DC90-4937-83FA895F3426}"/>
              </a:ext>
            </a:extLst>
          </p:cNvPr>
          <p:cNvSpPr/>
          <p:nvPr/>
        </p:nvSpPr>
        <p:spPr>
          <a:xfrm flipV="1">
            <a:off x="2634192" y="2932300"/>
            <a:ext cx="1511559" cy="71845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9D15E9-F124-4979-2756-A0C7D5E83DE3}"/>
              </a:ext>
            </a:extLst>
          </p:cNvPr>
          <p:cNvSpPr/>
          <p:nvPr/>
        </p:nvSpPr>
        <p:spPr>
          <a:xfrm>
            <a:off x="4414008" y="4852852"/>
            <a:ext cx="7403840" cy="10730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>
                <a:solidFill>
                  <a:schemeClr val="tx1"/>
                </a:solidFill>
              </a:rPr>
              <a:t>Người lao động chân tay làm công ăn lương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0991AA-FC2E-E954-79D9-78E40D09663D}"/>
              </a:ext>
            </a:extLst>
          </p:cNvPr>
          <p:cNvSpPr/>
          <p:nvPr/>
        </p:nvSpPr>
        <p:spPr>
          <a:xfrm>
            <a:off x="4353359" y="2755020"/>
            <a:ext cx="7464489" cy="10730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>
                <a:solidFill>
                  <a:schemeClr val="tx1"/>
                </a:solidFill>
              </a:rPr>
              <a:t>Người dân của một nước, có quyền lợi và </a:t>
            </a:r>
            <a:r>
              <a:rPr lang="vi-VN" sz="3200" dirty="0" smtClean="0">
                <a:solidFill>
                  <a:schemeClr val="tx1"/>
                </a:solidFill>
              </a:rPr>
              <a:t>ng</a:t>
            </a:r>
            <a:r>
              <a:rPr lang="en-US" sz="3200" dirty="0" smtClean="0">
                <a:solidFill>
                  <a:schemeClr val="tx1"/>
                </a:solidFill>
              </a:rPr>
              <a:t>h</a:t>
            </a:r>
            <a:r>
              <a:rPr lang="vi-VN" sz="3200" dirty="0" smtClean="0">
                <a:solidFill>
                  <a:schemeClr val="tx1"/>
                </a:solidFill>
              </a:rPr>
              <a:t>ĩa </a:t>
            </a:r>
            <a:r>
              <a:rPr lang="vi-VN" sz="3200" dirty="0">
                <a:solidFill>
                  <a:schemeClr val="tx1"/>
                </a:solidFill>
              </a:rPr>
              <a:t>vụ với đất nước.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Arrow: Right 13">
            <a:extLst>
              <a:ext uri="{FF2B5EF4-FFF2-40B4-BE49-F238E27FC236}">
                <a16:creationId xmlns:a16="http://schemas.microsoft.com/office/drawing/2014/main" id="{495F1BF2-88FF-C5AC-6878-D6922AE7ED25}"/>
              </a:ext>
            </a:extLst>
          </p:cNvPr>
          <p:cNvSpPr/>
          <p:nvPr/>
        </p:nvSpPr>
        <p:spPr>
          <a:xfrm flipV="1">
            <a:off x="2550993" y="5210523"/>
            <a:ext cx="1511559" cy="71845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5" descr="công nhân">
            <a:extLst>
              <a:ext uri="{FF2B5EF4-FFF2-40B4-BE49-F238E27FC236}">
                <a16:creationId xmlns:a16="http://schemas.microsoft.com/office/drawing/2014/main" id="{170A6FCB-4E12-B59B-076F-32AB8C3F3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16462"/>
            <a:ext cx="4188507" cy="2545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20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4ACCD4-3837-FDFE-094B-05C982C2C5EB}"/>
              </a:ext>
            </a:extLst>
          </p:cNvPr>
          <p:cNvSpPr/>
          <p:nvPr/>
        </p:nvSpPr>
        <p:spPr>
          <a:xfrm>
            <a:off x="242596" y="1487919"/>
            <a:ext cx="3041779" cy="71845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Giải nghĩa từ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CACDE8FB-B44C-9800-85CB-FFE1E143D1C7}"/>
              </a:ext>
            </a:extLst>
          </p:cNvPr>
          <p:cNvSpPr/>
          <p:nvPr/>
        </p:nvSpPr>
        <p:spPr>
          <a:xfrm>
            <a:off x="643810" y="2684101"/>
            <a:ext cx="1931437" cy="1427583"/>
          </a:xfrm>
          <a:prstGeom prst="hear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00000"/>
                </a:solidFill>
              </a:rPr>
              <a:t>Công bằng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6EB799-E9BF-0230-185F-284D8BDE9E4A}"/>
              </a:ext>
            </a:extLst>
          </p:cNvPr>
          <p:cNvSpPr/>
          <p:nvPr/>
        </p:nvSpPr>
        <p:spPr>
          <a:xfrm>
            <a:off x="4219303" y="2861382"/>
            <a:ext cx="7464489" cy="10730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Theo đúng lẽ phải không thiên vị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BD5932F-0973-C25D-7A31-E32C52B9523B}"/>
              </a:ext>
            </a:extLst>
          </p:cNvPr>
          <p:cNvSpPr/>
          <p:nvPr/>
        </p:nvSpPr>
        <p:spPr>
          <a:xfrm>
            <a:off x="2774302" y="3052659"/>
            <a:ext cx="1343608" cy="34523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art 8">
            <a:extLst>
              <a:ext uri="{FF2B5EF4-FFF2-40B4-BE49-F238E27FC236}">
                <a16:creationId xmlns:a16="http://schemas.microsoft.com/office/drawing/2014/main" id="{96C477C6-D6A0-8E5F-88A2-E5512D1FE40B}"/>
              </a:ext>
            </a:extLst>
          </p:cNvPr>
          <p:cNvSpPr/>
          <p:nvPr/>
        </p:nvSpPr>
        <p:spPr>
          <a:xfrm>
            <a:off x="478968" y="4705736"/>
            <a:ext cx="1931437" cy="1427583"/>
          </a:xfrm>
          <a:prstGeom prst="hear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00000"/>
                </a:solidFill>
              </a:rPr>
              <a:t>Công cộng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3BE0B1D-4A3A-BAD9-967D-6BB1916FB8EA}"/>
              </a:ext>
            </a:extLst>
          </p:cNvPr>
          <p:cNvSpPr/>
          <p:nvPr/>
        </p:nvSpPr>
        <p:spPr>
          <a:xfrm>
            <a:off x="2612571" y="5315333"/>
            <a:ext cx="1343608" cy="34523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7FA3E6-F5E2-E5F6-5693-96403983C412}"/>
              </a:ext>
            </a:extLst>
          </p:cNvPr>
          <p:cNvSpPr/>
          <p:nvPr/>
        </p:nvSpPr>
        <p:spPr>
          <a:xfrm>
            <a:off x="4219303" y="4883017"/>
            <a:ext cx="7464489" cy="10730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Thuộc về mọi người hoặc phục vụ chung cho mọi người trong xã hội 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13" name="TextBox 12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Picture 4" descr="cong cong">
            <a:extLst>
              <a:ext uri="{FF2B5EF4-FFF2-40B4-BE49-F238E27FC236}">
                <a16:creationId xmlns:a16="http://schemas.microsoft.com/office/drawing/2014/main" id="{87CEA987-3AFD-F51E-20A7-89FAB4FEC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39828"/>
            <a:ext cx="3721050" cy="248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71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4ACCD4-3837-FDFE-094B-05C982C2C5EB}"/>
              </a:ext>
            </a:extLst>
          </p:cNvPr>
          <p:cNvSpPr/>
          <p:nvPr/>
        </p:nvSpPr>
        <p:spPr>
          <a:xfrm>
            <a:off x="242597" y="1441190"/>
            <a:ext cx="3041779" cy="71845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Giải nghĩa từ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Heart 2">
            <a:extLst>
              <a:ext uri="{FF2B5EF4-FFF2-40B4-BE49-F238E27FC236}">
                <a16:creationId xmlns:a16="http://schemas.microsoft.com/office/drawing/2014/main" id="{67766CD2-CCFF-10A4-D8A9-08975BADE7FC}"/>
              </a:ext>
            </a:extLst>
          </p:cNvPr>
          <p:cNvSpPr/>
          <p:nvPr/>
        </p:nvSpPr>
        <p:spPr>
          <a:xfrm>
            <a:off x="485191" y="2819711"/>
            <a:ext cx="1931437" cy="1539550"/>
          </a:xfrm>
          <a:prstGeom prst="hear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Công lí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1F3F8E8-009B-DC90-4937-83FA895F3426}"/>
              </a:ext>
            </a:extLst>
          </p:cNvPr>
          <p:cNvSpPr/>
          <p:nvPr/>
        </p:nvSpPr>
        <p:spPr>
          <a:xfrm>
            <a:off x="2612572" y="3454191"/>
            <a:ext cx="1343608" cy="34523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9D15E9-F124-4979-2756-A0C7D5E83DE3}"/>
              </a:ext>
            </a:extLst>
          </p:cNvPr>
          <p:cNvSpPr/>
          <p:nvPr/>
        </p:nvSpPr>
        <p:spPr>
          <a:xfrm>
            <a:off x="4245430" y="2931677"/>
            <a:ext cx="7343192" cy="10730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>
                <a:solidFill>
                  <a:schemeClr val="tx1"/>
                </a:solidFill>
              </a:rPr>
              <a:t>Lẽ phải phù hợp với đạo lí và lợi  ích chung của xã hội.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CACDE8FB-B44C-9800-85CB-FFE1E143D1C7}"/>
              </a:ext>
            </a:extLst>
          </p:cNvPr>
          <p:cNvSpPr/>
          <p:nvPr/>
        </p:nvSpPr>
        <p:spPr>
          <a:xfrm>
            <a:off x="485191" y="4791579"/>
            <a:ext cx="1931437" cy="1427583"/>
          </a:xfrm>
          <a:prstGeom prst="hear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Công nghiệp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6EB799-E9BF-0230-185F-284D8BDE9E4A}"/>
              </a:ext>
            </a:extLst>
          </p:cNvPr>
          <p:cNvSpPr/>
          <p:nvPr/>
        </p:nvSpPr>
        <p:spPr>
          <a:xfrm>
            <a:off x="4149013" y="4614298"/>
            <a:ext cx="7560905" cy="14275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>
                <a:solidFill>
                  <a:schemeClr val="tx1"/>
                </a:solidFill>
              </a:rPr>
              <a:t>Ngành kinh tế dùng máy móc để khai thác tài nguyên, làm ra tư liệu sản xuất hoặc hàng tiêu dùng.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BD5932F-0973-C25D-7A31-E32C52B9523B}"/>
              </a:ext>
            </a:extLst>
          </p:cNvPr>
          <p:cNvSpPr/>
          <p:nvPr/>
        </p:nvSpPr>
        <p:spPr>
          <a:xfrm>
            <a:off x="2727650" y="5332752"/>
            <a:ext cx="1343608" cy="34523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10" name="TextBox 9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5" descr="cong nghiep ôt">
            <a:extLst>
              <a:ext uri="{FF2B5EF4-FFF2-40B4-BE49-F238E27FC236}">
                <a16:creationId xmlns:a16="http://schemas.microsoft.com/office/drawing/2014/main" id="{D544ECFE-5CEA-0EE8-E842-717C950F0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391" y="4309653"/>
            <a:ext cx="3984172" cy="242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9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rt 2">
            <a:extLst>
              <a:ext uri="{FF2B5EF4-FFF2-40B4-BE49-F238E27FC236}">
                <a16:creationId xmlns:a16="http://schemas.microsoft.com/office/drawing/2014/main" id="{67766CD2-CCFF-10A4-D8A9-08975BADE7FC}"/>
              </a:ext>
            </a:extLst>
          </p:cNvPr>
          <p:cNvSpPr/>
          <p:nvPr/>
        </p:nvSpPr>
        <p:spPr>
          <a:xfrm>
            <a:off x="149288" y="3636603"/>
            <a:ext cx="1931437" cy="1539550"/>
          </a:xfrm>
          <a:prstGeom prst="hear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00000"/>
                </a:solidFill>
              </a:rPr>
              <a:t>Công minh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1F3F8E8-009B-DC90-4937-83FA895F3426}"/>
              </a:ext>
            </a:extLst>
          </p:cNvPr>
          <p:cNvSpPr/>
          <p:nvPr/>
        </p:nvSpPr>
        <p:spPr>
          <a:xfrm>
            <a:off x="2293152" y="4233761"/>
            <a:ext cx="1343608" cy="34523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9D15E9-F124-4979-2756-A0C7D5E83DE3}"/>
              </a:ext>
            </a:extLst>
          </p:cNvPr>
          <p:cNvSpPr/>
          <p:nvPr/>
        </p:nvSpPr>
        <p:spPr>
          <a:xfrm>
            <a:off x="3849186" y="3612970"/>
            <a:ext cx="7464489" cy="10730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Công bằng và sáng suốt.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CACDE8FB-B44C-9800-85CB-FFE1E143D1C7}"/>
              </a:ext>
            </a:extLst>
          </p:cNvPr>
          <p:cNvSpPr/>
          <p:nvPr/>
        </p:nvSpPr>
        <p:spPr>
          <a:xfrm>
            <a:off x="149288" y="5299785"/>
            <a:ext cx="1931437" cy="1427583"/>
          </a:xfrm>
          <a:prstGeom prst="hear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00000"/>
                </a:solidFill>
              </a:rPr>
              <a:t>Công tâm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6EB799-E9BF-0230-185F-284D8BDE9E4A}"/>
              </a:ext>
            </a:extLst>
          </p:cNvPr>
          <p:cNvSpPr/>
          <p:nvPr/>
        </p:nvSpPr>
        <p:spPr>
          <a:xfrm>
            <a:off x="3849187" y="5335415"/>
            <a:ext cx="7560905" cy="14275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Lòng ngay thẳng chỉ vì việc chung, không vì tư lợi hoặc thiên vị.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BD5932F-0973-C25D-7A31-E32C52B9523B}"/>
              </a:ext>
            </a:extLst>
          </p:cNvPr>
          <p:cNvSpPr/>
          <p:nvPr/>
        </p:nvSpPr>
        <p:spPr>
          <a:xfrm>
            <a:off x="2293152" y="5944702"/>
            <a:ext cx="1343608" cy="34523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Heart 11">
            <a:extLst>
              <a:ext uri="{FF2B5EF4-FFF2-40B4-BE49-F238E27FC236}">
                <a16:creationId xmlns:a16="http://schemas.microsoft.com/office/drawing/2014/main" id="{9AFFDECA-A838-E694-0BF4-39CDA63B8861}"/>
              </a:ext>
            </a:extLst>
          </p:cNvPr>
          <p:cNvSpPr/>
          <p:nvPr/>
        </p:nvSpPr>
        <p:spPr>
          <a:xfrm>
            <a:off x="149288" y="1886184"/>
            <a:ext cx="1931437" cy="1427583"/>
          </a:xfrm>
          <a:prstGeom prst="hear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00000"/>
                </a:solidFill>
              </a:rPr>
              <a:t>Công chúng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367B61-7C3F-6091-14EE-97E412CD072B}"/>
              </a:ext>
            </a:extLst>
          </p:cNvPr>
          <p:cNvSpPr/>
          <p:nvPr/>
        </p:nvSpPr>
        <p:spPr>
          <a:xfrm>
            <a:off x="3849187" y="2060965"/>
            <a:ext cx="7464489" cy="10730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Đông đảo người đọc, xem, nghe, trong quan hệ với tác giả diễn viên.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2CC56DA-77A2-C901-1F2A-169ABE296F3F}"/>
              </a:ext>
            </a:extLst>
          </p:cNvPr>
          <p:cNvSpPr/>
          <p:nvPr/>
        </p:nvSpPr>
        <p:spPr>
          <a:xfrm>
            <a:off x="2293152" y="2522820"/>
            <a:ext cx="1343608" cy="34523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1524000" y="0"/>
            <a:ext cx="9144000" cy="1415605"/>
            <a:chOff x="1524000" y="0"/>
            <a:chExt cx="9144000" cy="1415605"/>
          </a:xfrm>
        </p:grpSpPr>
        <p:sp>
          <p:nvSpPr>
            <p:cNvPr id="20" name="TextBox 19"/>
            <p:cNvSpPr txBox="1"/>
            <p:nvPr/>
          </p:nvSpPr>
          <p:spPr>
            <a:xfrm>
              <a:off x="1524000" y="0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524000" y="322836"/>
              <a:ext cx="914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481943" y="707719"/>
              <a:ext cx="75503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779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  <p:bldP spid="13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1246</Words>
  <Application>Microsoft Office PowerPoint</Application>
  <PresentationFormat>Widescreen</PresentationFormat>
  <Paragraphs>183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HP001 5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9</cp:revision>
  <dcterms:created xsi:type="dcterms:W3CDTF">2024-01-23T17:08:57Z</dcterms:created>
  <dcterms:modified xsi:type="dcterms:W3CDTF">2024-01-23T19:13:36Z</dcterms:modified>
</cp:coreProperties>
</file>